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sldIdLst>
    <p:sldId id="333" r:id="rId5"/>
    <p:sldId id="334" r:id="rId6"/>
    <p:sldId id="335" r:id="rId7"/>
    <p:sldId id="336" r:id="rId8"/>
    <p:sldId id="360" r:id="rId9"/>
    <p:sldId id="359" r:id="rId10"/>
    <p:sldId id="339" r:id="rId11"/>
    <p:sldId id="338" r:id="rId12"/>
    <p:sldId id="349" r:id="rId13"/>
    <p:sldId id="350" r:id="rId14"/>
    <p:sldId id="352" r:id="rId15"/>
    <p:sldId id="346" r:id="rId16"/>
    <p:sldId id="345" r:id="rId17"/>
    <p:sldId id="355" r:id="rId18"/>
    <p:sldId id="354" r:id="rId19"/>
    <p:sldId id="356" r:id="rId20"/>
    <p:sldId id="357" r:id="rId21"/>
    <p:sldId id="3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05529-B0BC-7A3D-CF43-DF56036E3536}" v="1" dt="2024-12-08T15:50:43.231"/>
    <p1510:client id="{76396C06-A0F8-8730-7421-0526284B2E19}" v="1" dt="2024-12-06T16:54:36.464"/>
    <p1510:client id="{DBEAD2E3-31C8-BD21-BC11-EFEA1F9A68C8}" v="3" dt="2024-12-07T14:09:08.433"/>
    <p1510:client id="{E8D909CD-745B-2ED1-A88F-294AA9AC1242}" v="16" dt="2024-12-07T13:10:39.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94626"/>
  </p:normalViewPr>
  <p:slideViewPr>
    <p:cSldViewPr snapToGrid="0">
      <p:cViewPr varScale="1">
        <p:scale>
          <a:sx n="85" d="100"/>
          <a:sy n="85" d="100"/>
        </p:scale>
        <p:origin x="69" y="165"/>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dirty="0"/>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dirty="0"/>
              <a:t>Objective: What are you setting out to prove or predict? </a:t>
            </a:r>
          </a:p>
          <a:p>
            <a:pPr marL="285750" indent="-285750">
              <a:buFont typeface="Arial"/>
              <a:buChar char="•"/>
            </a:pPr>
            <a:r>
              <a:rPr lang="en-US" b="1" dirty="0"/>
              <a:t>What is your rationale for there being a correlation in the data that you’re looking to confirm and/or exploit?</a:t>
            </a:r>
            <a:endParaRPr lang="en-US" b="1"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F206A7D6-C9DC-7448-9C36-57C44A4BBE7E}" type="slidenum">
              <a:rPr lang="en-US" smtClean="0"/>
              <a:t>3</a:t>
            </a:fld>
            <a:endParaRPr lang="en-US" dirty="0"/>
          </a:p>
        </p:txBody>
      </p:sp>
    </p:spTree>
    <p:extLst>
      <p:ext uri="{BB962C8B-B14F-4D97-AF65-F5344CB8AC3E}">
        <p14:creationId xmlns:p14="http://schemas.microsoft.com/office/powerpoint/2010/main" val="359714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9FF9-FA3E-E7E2-55AE-961BB77E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DB242-DEF1-3510-F18A-06F1C994B7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58F46-8336-80B6-C7DD-01D9D83CEDEC}"/>
              </a:ext>
            </a:extLst>
          </p:cNvPr>
          <p:cNvSpPr>
            <a:spLocks noGrp="1"/>
          </p:cNvSpPr>
          <p:nvPr>
            <p:ph type="body" idx="1"/>
          </p:nvPr>
        </p:nvSpPr>
        <p:spPr/>
        <p:txBody>
          <a:bodyPr/>
          <a:lstStyle/>
          <a:p>
            <a:pPr marL="285750" indent="-285750">
              <a:buFont typeface="Arial"/>
              <a:buChar char="•"/>
            </a:pPr>
            <a:r>
              <a:rPr lang="en-US" b="1" dirty="0"/>
              <a:t>Data Preparation: What was your data source (e.g. web scraping, corporate data, a standard machine learning data set, open data, etc.)? </a:t>
            </a:r>
            <a:endParaRPr lang="en-US" b="1" dirty="0">
              <a:cs typeface="Calibri"/>
            </a:endParaRPr>
          </a:p>
          <a:p>
            <a:pPr marL="285750" indent="-285750">
              <a:buFont typeface="Arial"/>
              <a:buChar char="•"/>
            </a:pPr>
            <a:r>
              <a:rPr lang="en-US" b="1" dirty="0"/>
              <a:t>How good was the data quality? </a:t>
            </a:r>
            <a:endParaRPr lang="en-US" b="1" dirty="0">
              <a:cs typeface="Calibri"/>
            </a:endParaRPr>
          </a:p>
          <a:p>
            <a:pPr marL="285750" indent="-285750">
              <a:buFont typeface="Arial"/>
              <a:buChar char="•"/>
            </a:pPr>
            <a:r>
              <a:rPr lang="en-US" b="1" dirty="0"/>
              <a:t>What did you need to do to procure it? </a:t>
            </a:r>
            <a:endParaRPr lang="en-US" b="1" dirty="0">
              <a:cs typeface="Calibri"/>
            </a:endParaRPr>
          </a:p>
          <a:p>
            <a:pPr marL="285750" indent="-285750">
              <a:buFont typeface="Arial"/>
              <a:buChar char="•"/>
            </a:pPr>
            <a:r>
              <a:rPr lang="en-US" b="1" dirty="0"/>
              <a:t>What tools or code did you need to use to prepare it for analysis? What challenges did you face?</a:t>
            </a:r>
            <a:endParaRPr lang="en-US" b="1" dirty="0">
              <a:cs typeface="Calibri"/>
            </a:endParaRPr>
          </a:p>
          <a:p>
            <a:endParaRPr lang="en-US" b="1" dirty="0">
              <a:cs typeface="Calibri"/>
            </a:endParaRPr>
          </a:p>
        </p:txBody>
      </p:sp>
      <p:sp>
        <p:nvSpPr>
          <p:cNvPr id="4" name="Slide Number Placeholder 3">
            <a:extLst>
              <a:ext uri="{FF2B5EF4-FFF2-40B4-BE49-F238E27FC236}">
                <a16:creationId xmlns:a16="http://schemas.microsoft.com/office/drawing/2014/main" id="{A991C912-89DE-F457-1321-D81AC7216E22}"/>
              </a:ext>
            </a:extLst>
          </p:cNvPr>
          <p:cNvSpPr>
            <a:spLocks noGrp="1"/>
          </p:cNvSpPr>
          <p:nvPr>
            <p:ph type="sldNum" sz="quarter" idx="5"/>
          </p:nvPr>
        </p:nvSpPr>
        <p:spPr/>
        <p:txBody>
          <a:bodyPr/>
          <a:lstStyle/>
          <a:p>
            <a:fld id="{F206A7D6-C9DC-7448-9C36-57C44A4BBE7E}" type="slidenum">
              <a:rPr lang="en-US" smtClean="0"/>
              <a:t>6</a:t>
            </a:fld>
            <a:endParaRPr lang="en-US" dirty="0"/>
          </a:p>
        </p:txBody>
      </p:sp>
    </p:spTree>
    <p:extLst>
      <p:ext uri="{BB962C8B-B14F-4D97-AF65-F5344CB8AC3E}">
        <p14:creationId xmlns:p14="http://schemas.microsoft.com/office/powerpoint/2010/main" val="89467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dirty="0"/>
              <a:t>Conclusions: Did you prove/disprove your hypothesis or create a useful model? What did you learn about your data set?</a:t>
            </a:r>
          </a:p>
          <a:p>
            <a:endParaRPr lang="en-US" b="1" dirty="0">
              <a:cs typeface="Calibri"/>
            </a:endParaRPr>
          </a:p>
        </p:txBody>
      </p:sp>
      <p:sp>
        <p:nvSpPr>
          <p:cNvPr id="4" name="Slide Number Placeholder 3"/>
          <p:cNvSpPr>
            <a:spLocks noGrp="1"/>
          </p:cNvSpPr>
          <p:nvPr>
            <p:ph type="sldNum" sz="quarter" idx="5"/>
          </p:nvPr>
        </p:nvSpPr>
        <p:spPr/>
        <p:txBody>
          <a:bodyPr/>
          <a:lstStyle/>
          <a:p>
            <a:fld id="{F206A7D6-C9DC-7448-9C36-57C44A4BBE7E}" type="slidenum">
              <a:rPr lang="en-US" smtClean="0"/>
              <a:t>11</a:t>
            </a:fld>
            <a:endParaRPr lang="en-US" dirty="0"/>
          </a:p>
        </p:txBody>
      </p:sp>
    </p:spTree>
    <p:extLst>
      <p:ext uri="{BB962C8B-B14F-4D97-AF65-F5344CB8AC3E}">
        <p14:creationId xmlns:p14="http://schemas.microsoft.com/office/powerpoint/2010/main" val="64815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RandomForestRegressor</a:t>
            </a:r>
            <a:r>
              <a:rPr lang="en-US" b="1" dirty="0"/>
              <a:t> is a powerful, flexible algorithm that works well for many regression tasks. Its ability to handle non-linear relationships, robustness to overfitting, and feature importance analysis make it a popular choice among data scientists and machine learning practitioners, so this should be a good choice for our data.</a:t>
            </a:r>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12</a:t>
            </a:fld>
            <a:endParaRPr lang="en-US" dirty="0"/>
          </a:p>
        </p:txBody>
      </p:sp>
    </p:spTree>
    <p:extLst>
      <p:ext uri="{BB962C8B-B14F-4D97-AF65-F5344CB8AC3E}">
        <p14:creationId xmlns:p14="http://schemas.microsoft.com/office/powerpoint/2010/main" val="42642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Grid Search is a systematic method to perform hyperparameter tuning. It exhaustively searches through a specified subset of hyperparameter combinations to find the best-performing set based on a scoring metric like accuracy, mean squared error, or R-squared.</a:t>
            </a:r>
            <a:endParaRPr lang="en-US" b="1">
              <a:cs typeface="Calibri"/>
            </a:endParaRPr>
          </a:p>
        </p:txBody>
      </p:sp>
      <p:sp>
        <p:nvSpPr>
          <p:cNvPr id="4" name="Slide Number Placeholder 3"/>
          <p:cNvSpPr>
            <a:spLocks noGrp="1"/>
          </p:cNvSpPr>
          <p:nvPr>
            <p:ph type="sldNum" sz="quarter" idx="5"/>
          </p:nvPr>
        </p:nvSpPr>
        <p:spPr/>
        <p:txBody>
          <a:bodyPr/>
          <a:lstStyle/>
          <a:p>
            <a:fld id="{F206A7D6-C9DC-7448-9C36-57C44A4BBE7E}" type="slidenum">
              <a:rPr lang="en-US" smtClean="0"/>
              <a:t>14</a:t>
            </a:fld>
            <a:endParaRPr lang="en-US" dirty="0"/>
          </a:p>
        </p:txBody>
      </p:sp>
    </p:spTree>
    <p:extLst>
      <p:ext uri="{BB962C8B-B14F-4D97-AF65-F5344CB8AC3E}">
        <p14:creationId xmlns:p14="http://schemas.microsoft.com/office/powerpoint/2010/main" val="368380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dirty="0"/>
              <a:t>Conclusions: Did you prove/disprove your hypothesis or create a useful model? What did you learn about your data set?</a:t>
            </a:r>
            <a:endParaRPr lang="en-US" b="1" dirty="0">
              <a:cs typeface="Calibri"/>
            </a:endParaRPr>
          </a:p>
          <a:p>
            <a:pPr marL="285750" indent="-285750">
              <a:buFont typeface="Arial"/>
              <a:buChar char="•"/>
            </a:pPr>
            <a:endParaRPr lang="en-US" b="1" dirty="0">
              <a:cs typeface="Calibri"/>
            </a:endParaRPr>
          </a:p>
          <a:p>
            <a:pPr>
              <a:buFont typeface="Arial"/>
              <a:buChar char="•"/>
            </a:pPr>
            <a:r>
              <a:rPr lang="en-US" b="1" dirty="0" err="1"/>
              <a:t>n_estimators</a:t>
            </a:r>
            <a:r>
              <a:rPr lang="en-US" b="1" dirty="0"/>
              <a:t>: 100</a:t>
            </a:r>
            <a:endParaRPr lang="en-US" b="1" dirty="0">
              <a:cs typeface="Calibri"/>
            </a:endParaRPr>
          </a:p>
          <a:p>
            <a:pPr>
              <a:buFont typeface="Arial"/>
              <a:buChar char="•"/>
            </a:pPr>
            <a:r>
              <a:rPr lang="en-US"/>
              <a:t>This is the number of trees in the forest.</a:t>
            </a:r>
          </a:p>
          <a:p>
            <a:pPr>
              <a:buFont typeface="Arial"/>
              <a:buChar char="•"/>
            </a:pPr>
            <a:r>
              <a:rPr lang="en-US" dirty="0"/>
              <a:t>A value of 100 means the Random Forest model builds 100 decision trees and aggregates their predictions for the final output (either averaging for regression or voting for classification).</a:t>
            </a:r>
            <a:endParaRPr lang="en-US" dirty="0">
              <a:cs typeface="Calibri"/>
            </a:endParaRPr>
          </a:p>
          <a:p>
            <a:pPr>
              <a:buFont typeface="Arial"/>
              <a:buChar char="•"/>
            </a:pPr>
            <a:r>
              <a:rPr lang="en-US" b="1" dirty="0" err="1"/>
              <a:t>min_samples_split</a:t>
            </a:r>
            <a:r>
              <a:rPr lang="en-US" b="1" dirty="0"/>
              <a:t>: 2</a:t>
            </a:r>
            <a:endParaRPr lang="en-US" dirty="0"/>
          </a:p>
          <a:p>
            <a:pPr>
              <a:buFont typeface="Arial"/>
              <a:buChar char="•"/>
            </a:pPr>
            <a:r>
              <a:rPr lang="en-US" dirty="0"/>
              <a:t>This is the minimum number of samples required to split an internal node.</a:t>
            </a:r>
            <a:endParaRPr lang="en-US" dirty="0">
              <a:cs typeface="Calibri"/>
            </a:endParaRPr>
          </a:p>
          <a:p>
            <a:pPr>
              <a:buFont typeface="Arial"/>
              <a:buChar char="•"/>
            </a:pPr>
            <a:r>
              <a:rPr lang="en-US" dirty="0"/>
              <a:t>A value of 2 means a node will be split if it has at least 2 samples. Lower values allow deeper trees, which may increase model complexity and the risk of overfitting.</a:t>
            </a:r>
            <a:endParaRPr lang="en-US" dirty="0">
              <a:cs typeface="Calibri"/>
            </a:endParaRPr>
          </a:p>
          <a:p>
            <a:pPr>
              <a:buFont typeface="Arial"/>
              <a:buChar char="•"/>
            </a:pPr>
            <a:r>
              <a:rPr lang="en-US" b="1" dirty="0" err="1"/>
              <a:t>min_samples_leaf</a:t>
            </a:r>
            <a:r>
              <a:rPr lang="en-US" b="1" dirty="0"/>
              <a:t>: 4</a:t>
            </a:r>
            <a:endParaRPr lang="en-US" dirty="0"/>
          </a:p>
          <a:p>
            <a:pPr>
              <a:buFont typeface="Arial"/>
              <a:buChar char="•"/>
            </a:pPr>
            <a:r>
              <a:rPr lang="en-US" dirty="0"/>
              <a:t>This is the minimum number of samples that a leaf node must have.</a:t>
            </a:r>
            <a:endParaRPr lang="en-US" dirty="0">
              <a:cs typeface="Calibri"/>
            </a:endParaRPr>
          </a:p>
          <a:p>
            <a:pPr>
              <a:buFont typeface="Arial"/>
              <a:buChar char="•"/>
            </a:pPr>
            <a:r>
              <a:rPr lang="en-US" dirty="0"/>
              <a:t>A value of 4 ensures that no leaf has fewer than 4 samples. This helps prevent overfitting by restricting the growth of the trees.</a:t>
            </a:r>
            <a:endParaRPr lang="en-US" dirty="0">
              <a:cs typeface="Calibri"/>
            </a:endParaRPr>
          </a:p>
          <a:p>
            <a:pPr>
              <a:buFont typeface="Arial"/>
              <a:buChar char="•"/>
            </a:pPr>
            <a:r>
              <a:rPr lang="en-US" b="1" dirty="0" err="1"/>
              <a:t>max_depth</a:t>
            </a:r>
            <a:r>
              <a:rPr lang="en-US" b="1" dirty="0"/>
              <a:t>: 10</a:t>
            </a:r>
            <a:endParaRPr lang="en-US" dirty="0"/>
          </a:p>
          <a:p>
            <a:pPr>
              <a:buFont typeface="Arial"/>
              <a:buChar char="•"/>
            </a:pPr>
            <a:r>
              <a:rPr lang="en-US" dirty="0"/>
              <a:t>This is the maximum depth of the trees.</a:t>
            </a:r>
            <a:endParaRPr lang="en-US" dirty="0">
              <a:cs typeface="Calibri"/>
            </a:endParaRPr>
          </a:p>
          <a:p>
            <a:pPr>
              <a:buFont typeface="Arial"/>
              <a:buChar char="•"/>
            </a:pPr>
            <a:r>
              <a:rPr lang="en-US" dirty="0"/>
              <a:t>A value of 10 means that no tree can have more than 10 levels. Restricting depth reduces model complexity, helping prevent overfitting while maintaining good performance.</a:t>
            </a:r>
            <a:endParaRPr lang="en-US" dirty="0">
              <a:cs typeface="Calibri"/>
            </a:endParaRPr>
          </a:p>
          <a:p>
            <a:pPr>
              <a:buFont typeface="Arial"/>
              <a:buChar char="•"/>
            </a:pPr>
            <a:r>
              <a:rPr lang="en-US" b="1" dirty="0"/>
              <a:t>bootstrap: True</a:t>
            </a:r>
            <a:endParaRPr lang="en-US" dirty="0"/>
          </a:p>
          <a:p>
            <a:pPr>
              <a:buFont typeface="Arial"/>
              <a:buChar char="•"/>
            </a:pPr>
            <a:r>
              <a:rPr lang="en-US" dirty="0"/>
              <a:t>This indicates whether bootstrap sampling is used when building trees.</a:t>
            </a:r>
            <a:endParaRPr lang="en-US" dirty="0">
              <a:cs typeface="Calibri"/>
            </a:endParaRPr>
          </a:p>
          <a:p>
            <a:pPr>
              <a:buFont typeface="Arial"/>
              <a:buChar char="•"/>
            </a:pPr>
            <a:r>
              <a:rPr lang="en-US" dirty="0"/>
              <a:t>A value of True means the model samples data with replacement when building each tree. Bootstrap sampling introduces randomness, which is a key part of why Random Forest models work well (reducing overfitting).</a:t>
            </a:r>
            <a:endParaRPr lang="en-US" dirty="0">
              <a:cs typeface="Calibri"/>
            </a:endParaRPr>
          </a:p>
          <a:p>
            <a:pPr marL="285750" indent="-285750">
              <a:buFont typeface="Arial"/>
              <a:buChar char="•"/>
            </a:pPr>
            <a:endParaRPr lang="en-US" b="1"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F206A7D6-C9DC-7448-9C36-57C44A4BBE7E}" type="slidenum">
              <a:rPr lang="en-US" smtClean="0"/>
              <a:t>15</a:t>
            </a:fld>
            <a:endParaRPr lang="en-US" dirty="0"/>
          </a:p>
        </p:txBody>
      </p:sp>
    </p:spTree>
    <p:extLst>
      <p:ext uri="{BB962C8B-B14F-4D97-AF65-F5344CB8AC3E}">
        <p14:creationId xmlns:p14="http://schemas.microsoft.com/office/powerpoint/2010/main" val="405282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artist_count</a:t>
            </a:r>
            <a:r>
              <a:rPr lang="en-US"/>
              <a:t>: 3</a:t>
            </a:r>
          </a:p>
          <a:p>
            <a:r>
              <a:rPr lang="en-US"/>
              <a:t>The combination with the highest predicted streams corresponds to tracks with 3 artists. This suggests that, based on the model, songs with three artists tend to have higher streaming numbers.</a:t>
            </a:r>
          </a:p>
          <a:p>
            <a:r>
              <a:rPr lang="en-US" err="1"/>
              <a:t>released_month</a:t>
            </a:r>
            <a:r>
              <a:rPr lang="en-US"/>
              <a:t>: 7 (July)</a:t>
            </a:r>
          </a:p>
          <a:p>
            <a:r>
              <a:rPr lang="en-US" dirty="0"/>
              <a:t>The highest predicted streams occur for songs released in July. This could indicate that songs released in the middle of the year may tend to perform better in terms of streams, possibly due to seasonal trends or events like summer releases.</a:t>
            </a:r>
            <a:endParaRPr lang="en-US" dirty="0">
              <a:cs typeface="Calibri"/>
            </a:endParaRPr>
          </a:p>
          <a:p>
            <a:r>
              <a:rPr lang="en-US" dirty="0" err="1"/>
              <a:t>released_day</a:t>
            </a:r>
            <a:r>
              <a:rPr lang="en-US" dirty="0"/>
              <a:t>: 31</a:t>
            </a:r>
            <a:endParaRPr lang="en-US" dirty="0">
              <a:cs typeface="Calibri"/>
            </a:endParaRPr>
          </a:p>
          <a:p>
            <a:r>
              <a:rPr lang="en-US" dirty="0"/>
              <a:t>The predicted highest streams occur for songs released on the 31st day of the month. This may reflect a preference for the end of the month in terms of song release strategies or an anomaly in the data.</a:t>
            </a:r>
            <a:endParaRPr lang="en-US" dirty="0">
              <a:cs typeface="Calibri"/>
            </a:endParaRPr>
          </a:p>
          <a:p>
            <a:r>
              <a:rPr lang="en-US" dirty="0"/>
              <a:t>bpm: 168.89</a:t>
            </a:r>
            <a:endParaRPr lang="en-US" dirty="0">
              <a:cs typeface="Calibri"/>
            </a:endParaRPr>
          </a:p>
          <a:p>
            <a:r>
              <a:rPr lang="en-US" dirty="0"/>
              <a:t>Songs with a bpm (beats per minute) of approximately 169 bpm are predicted to have the highest streams. This bpm suggests a relatively fast tempo, potentially indicating that high-energy songs (e.g., dance, electronic, or upbeat genres) may perform better.</a:t>
            </a:r>
            <a:endParaRPr lang="en-US" dirty="0">
              <a:cs typeface="Calibri"/>
            </a:endParaRPr>
          </a:p>
          <a:p>
            <a:r>
              <a:rPr lang="en-US" dirty="0"/>
              <a:t>key: 11 (likely B major or related scale)</a:t>
            </a:r>
            <a:endParaRPr lang="en-US" dirty="0">
              <a:cs typeface="Calibri"/>
            </a:endParaRPr>
          </a:p>
          <a:p>
            <a:r>
              <a:rPr lang="en-US" dirty="0"/>
              <a:t>The key value of 11 corresponds to a musical key, potentially B major or related to the B scale, based on how keys are encoded numerically. This suggests that songs in this particular key tend to perform better.</a:t>
            </a:r>
            <a:endParaRPr lang="en-US" dirty="0">
              <a:cs typeface="Calibri"/>
            </a:endParaRPr>
          </a:p>
          <a:p>
            <a:r>
              <a:rPr lang="en-US" dirty="0"/>
              <a:t>mode: 1</a:t>
            </a:r>
            <a:endParaRPr lang="en-US" dirty="0">
              <a:cs typeface="Calibri"/>
            </a:endParaRPr>
          </a:p>
          <a:p>
            <a:r>
              <a:rPr lang="en-US" dirty="0"/>
              <a:t>Mode = 1 likely corresponds to major scale (the mode could be major or minor). A major mode generally denotes happier, more positive music, which is often more popular for streaming.</a:t>
            </a:r>
            <a:endParaRPr lang="en-US" dirty="0">
              <a:cs typeface="Calibri"/>
            </a:endParaRPr>
          </a:p>
          <a:p>
            <a:r>
              <a:rPr lang="en-US" dirty="0"/>
              <a:t>danceability_%: 11.11%</a:t>
            </a:r>
            <a:endParaRPr lang="en-US" dirty="0">
              <a:cs typeface="Calibri"/>
            </a:endParaRPr>
          </a:p>
          <a:p>
            <a:r>
              <a:rPr lang="en-US" dirty="0"/>
              <a:t>Songs with a danceability value of 11.11% are predicted to have high streams. This suggests a preference for songs that are less danceable (relatively low in terms of rhythm or groove), which may imply that other musical qualities (e.g., emotional appeal or lyrical content) are more important.</a:t>
            </a:r>
            <a:endParaRPr lang="en-US" dirty="0">
              <a:cs typeface="Calibri"/>
            </a:endParaRPr>
          </a:p>
          <a:p>
            <a:r>
              <a:rPr lang="en-US" dirty="0"/>
              <a:t>valence_%: 77.78%</a:t>
            </a:r>
            <a:endParaRPr lang="en-US" dirty="0">
              <a:cs typeface="Calibri"/>
            </a:endParaRPr>
          </a:p>
          <a:p>
            <a:r>
              <a:rPr lang="en-US" dirty="0"/>
              <a:t>The valence (a measure of positivity or happiness) is predicted to be around 77.78%, indicating that the highest predicted streams occur for more positive, happy songs.</a:t>
            </a:r>
            <a:endParaRPr lang="en-US" dirty="0">
              <a:cs typeface="Calibri"/>
            </a:endParaRPr>
          </a:p>
          <a:p>
            <a:r>
              <a:rPr lang="en-US" dirty="0"/>
              <a:t>energy_%: 66.67%</a:t>
            </a:r>
            <a:endParaRPr lang="en-US" dirty="0">
              <a:cs typeface="Calibri"/>
            </a:endParaRPr>
          </a:p>
          <a:p>
            <a:r>
              <a:rPr lang="en-US" dirty="0"/>
              <a:t>The energy level of the song is predicted to be 66.67%, indicating songs that are somewhat energetic but not extremely high-energy. This could reflect a preference for songs that are lively but not overly intense.</a:t>
            </a:r>
            <a:endParaRPr lang="en-US" dirty="0">
              <a:cs typeface="Calibri"/>
            </a:endParaRPr>
          </a:p>
          <a:p>
            <a:r>
              <a:rPr lang="en-US" dirty="0" err="1"/>
              <a:t>acousticness</a:t>
            </a:r>
            <a:r>
              <a:rPr lang="en-US" dirty="0"/>
              <a:t>_%: 0.00%</a:t>
            </a:r>
            <a:endParaRPr lang="en-US" dirty="0">
              <a:cs typeface="Calibri"/>
            </a:endParaRPr>
          </a:p>
          <a:p>
            <a:r>
              <a:rPr lang="en-US" dirty="0"/>
              <a:t>The predicted highest streams occur for songs with 0% </a:t>
            </a:r>
            <a:r>
              <a:rPr lang="en-US" dirty="0" err="1"/>
              <a:t>acousticness</a:t>
            </a:r>
            <a:r>
              <a:rPr lang="en-US" dirty="0"/>
              <a:t>, meaning that fully electronic or non-acoustic tracks (with no acoustic instruments) are favored in terms of streaming performance.</a:t>
            </a:r>
            <a:endParaRPr lang="en-US" dirty="0">
              <a:cs typeface="Calibri"/>
            </a:endParaRPr>
          </a:p>
          <a:p>
            <a:r>
              <a:rPr lang="en-US" dirty="0" err="1"/>
              <a:t>instrumentalness</a:t>
            </a:r>
            <a:r>
              <a:rPr lang="en-US" dirty="0"/>
              <a:t>_%: 88.89%</a:t>
            </a:r>
            <a:endParaRPr lang="en-US" dirty="0">
              <a:cs typeface="Calibri"/>
            </a:endParaRPr>
          </a:p>
          <a:p>
            <a:r>
              <a:rPr lang="en-US" dirty="0"/>
              <a:t>Songs with a high </a:t>
            </a:r>
            <a:r>
              <a:rPr lang="en-US" dirty="0" err="1"/>
              <a:t>instrumentalness</a:t>
            </a:r>
            <a:r>
              <a:rPr lang="en-US" dirty="0"/>
              <a:t> value of 88.89% (likely instrumental or low vocal content) are predicted to perform well in terms of streams, indicating that non-vocal, instrumental tracks might attract more listeners in this case.</a:t>
            </a:r>
            <a:endParaRPr lang="en-US" dirty="0">
              <a:cs typeface="Calibri"/>
            </a:endParaRPr>
          </a:p>
          <a:p>
            <a:r>
              <a:rPr lang="en-US" dirty="0"/>
              <a:t>liveness_%: 55.56%</a:t>
            </a:r>
            <a:endParaRPr lang="en-US" dirty="0">
              <a:cs typeface="Calibri"/>
            </a:endParaRPr>
          </a:p>
          <a:p>
            <a:r>
              <a:rPr lang="en-US" dirty="0"/>
              <a:t>The liveness value of 55.56% suggests that the best-performing tracks have a moderate level of live performance characteristics, possibly including crowd noise, audience participation, or a sense of being recorded in front of a live audience.</a:t>
            </a:r>
            <a:endParaRPr lang="en-US" dirty="0">
              <a:cs typeface="Calibri"/>
            </a:endParaRPr>
          </a:p>
          <a:p>
            <a:r>
              <a:rPr lang="en-US" dirty="0" err="1"/>
              <a:t>speechiness</a:t>
            </a:r>
            <a:r>
              <a:rPr lang="en-US" dirty="0"/>
              <a:t>_%: 33.33%</a:t>
            </a:r>
            <a:endParaRPr lang="en-US" dirty="0">
              <a:cs typeface="Calibri"/>
            </a:endParaRPr>
          </a:p>
          <a:p>
            <a:r>
              <a:rPr lang="en-US" dirty="0"/>
              <a:t>The </a:t>
            </a:r>
            <a:r>
              <a:rPr lang="en-US" dirty="0" err="1"/>
              <a:t>speechiness</a:t>
            </a:r>
            <a:r>
              <a:rPr lang="en-US" dirty="0"/>
              <a:t> value of 33.33% indicates that the best-performing tracks are likely to have moderate spoken word content (e.g., rap, podcasts, or songs with significant lyrics spoken or rapped).</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206A7D6-C9DC-7448-9C36-57C44A4BBE7E}" type="slidenum">
              <a:rPr lang="en-US" smtClean="0"/>
              <a:t>17</a:t>
            </a:fld>
            <a:endParaRPr lang="en-US" dirty="0"/>
          </a:p>
        </p:txBody>
      </p:sp>
    </p:spTree>
    <p:extLst>
      <p:ext uri="{BB962C8B-B14F-4D97-AF65-F5344CB8AC3E}">
        <p14:creationId xmlns:p14="http://schemas.microsoft.com/office/powerpoint/2010/main" val="4029548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dirty="0"/>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dirty="0"/>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dirty="0"/>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endParaRPr lang="en-US" dirty="0"/>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endParaRPr lang="en-US" dirty="0"/>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endParaRPr lang="en-US" dirty="0"/>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dirty="0"/>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dirty="0"/>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dirty="0"/>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endParaRPr lang="en-US" dirty="0"/>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dirty="0"/>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dirty="0"/>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dirty="0"/>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dirty="0"/>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endParaRPr lang="en-US" dirty="0"/>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endParaRPr lang="en-US" dirty="0"/>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endParaRPr lang="en-US" dirty="0"/>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endParaRPr lang="en-US" dirty="0"/>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dirty="0"/>
              <a:t>Click to edit Master title style</a:t>
            </a:r>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endParaRPr lang="en-US" dirty="0"/>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endParaRPr lang="en-US" dirty="0"/>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endParaRPr lang="en-US" dirty="0"/>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endParaRPr lang="en-US" dirty="0"/>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endParaRPr lang="en-US" dirty="0"/>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endParaRPr lang="en-US" dirty="0"/>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endParaRPr lang="en-US" dirty="0"/>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endParaRPr lang="en-US" dirty="0"/>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dirty="0"/>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dirty="0"/>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dirty="0"/>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dirty="0"/>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dirty="0"/>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021-DA9E-6DD5-775D-994CD81B41A2}"/>
              </a:ext>
            </a:extLst>
          </p:cNvPr>
          <p:cNvSpPr>
            <a:spLocks noGrp="1"/>
          </p:cNvSpPr>
          <p:nvPr>
            <p:ph type="title"/>
          </p:nvPr>
        </p:nvSpPr>
        <p:spPr/>
        <p:txBody>
          <a:bodyPr/>
          <a:lstStyle/>
          <a:p>
            <a:r>
              <a:rPr lang="en-US" dirty="0"/>
              <a:t>Spotify</a:t>
            </a:r>
          </a:p>
        </p:txBody>
      </p:sp>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a:xfrm>
            <a:off x="3410712" y="2514600"/>
            <a:ext cx="4735550" cy="1828800"/>
          </a:xfrm>
        </p:spPr>
        <p:txBody>
          <a:bodyPr/>
          <a:lstStyle/>
          <a:p>
            <a:r>
              <a:rPr lang="en-US" dirty="0"/>
              <a:t>By Joshua Au-Yeung </a:t>
            </a:r>
            <a:r>
              <a:rPr lang="en-US" dirty="0">
                <a:ea typeface="+mn-lt"/>
                <a:cs typeface="+mn-lt"/>
              </a:rPr>
              <a:t>&amp; Haichen Zhang</a:t>
            </a:r>
          </a:p>
        </p:txBody>
      </p:sp>
      <p:sp>
        <p:nvSpPr>
          <p:cNvPr id="3" name="Text Placeholder 2">
            <a:extLst>
              <a:ext uri="{FF2B5EF4-FFF2-40B4-BE49-F238E27FC236}">
                <a16:creationId xmlns:a16="http://schemas.microsoft.com/office/drawing/2014/main" id="{BA00733E-6D59-C9C2-BA71-36F1BA68C77D}"/>
              </a:ext>
            </a:extLst>
          </p:cNvPr>
          <p:cNvSpPr>
            <a:spLocks noGrp="1"/>
          </p:cNvSpPr>
          <p:nvPr>
            <p:ph type="body" sz="quarter" idx="12"/>
          </p:nvPr>
        </p:nvSpPr>
        <p:spPr/>
        <p:txBody>
          <a:bodyPr vert="horz" lIns="0" tIns="0" rIns="0" bIns="0" rtlCol="0" anchor="t">
            <a:noAutofit/>
          </a:bodyPr>
          <a:lstStyle/>
          <a:p>
            <a:r>
              <a:rPr lang="en-US" dirty="0"/>
              <a:t>Top songs Analysis</a:t>
            </a:r>
          </a:p>
        </p:txBody>
      </p:sp>
      <p:pic>
        <p:nvPicPr>
          <p:cNvPr id="15" name="Picture Placeholder 14" descr="Man with braids in golden sweater">
            <a:extLst>
              <a:ext uri="{FF2B5EF4-FFF2-40B4-BE49-F238E27FC236}">
                <a16:creationId xmlns:a16="http://schemas.microsoft.com/office/drawing/2014/main" id="{337AEA21-7AB3-9601-62CD-3057922357C2}"/>
              </a:ext>
            </a:extLst>
          </p:cNvPr>
          <p:cNvPicPr>
            <a:picLocks noGrp="1" noChangeAspect="1"/>
          </p:cNvPicPr>
          <p:nvPr>
            <p:ph type="pic" sz="quarter" idx="13"/>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46000"/>
                    </a14:imgEffect>
                    <a14:imgEffect>
                      <a14:colorTemperature colorTemp="11500"/>
                    </a14:imgEffect>
                    <a14:imgEffect>
                      <a14:saturation sat="289000"/>
                    </a14:imgEffect>
                    <a14:imgEffect>
                      <a14:brightnessContrast bright="18000"/>
                    </a14:imgEffect>
                  </a14:imgLayer>
                </a14:imgProps>
              </a:ext>
              <a:ext uri="{28A0092B-C50C-407E-A947-70E740481C1C}">
                <a14:useLocalDpi xmlns:a14="http://schemas.microsoft.com/office/drawing/2010/main" val="0"/>
              </a:ext>
            </a:extLst>
          </a:blip>
          <a:srcRect l="-190" t="10745" r="8472" b="7302"/>
          <a:stretch/>
        </p:blipFill>
        <p:spPr>
          <a:xfrm>
            <a:off x="4767263" y="0"/>
            <a:ext cx="7424737" cy="6858000"/>
          </a:xfrm>
          <a:prstGeom prst="rect">
            <a:avLst/>
          </a:prstGeom>
          <a:effectLst>
            <a:glow rad="127000">
              <a:schemeClr val="accent3">
                <a:lumMod val="50000"/>
                <a:alpha val="12000"/>
              </a:schemeClr>
            </a:glow>
          </a:effectLst>
        </p:spPr>
      </p:pic>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285514" y="4974594"/>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spTree>
    <p:extLst>
      <p:ext uri="{BB962C8B-B14F-4D97-AF65-F5344CB8AC3E}">
        <p14:creationId xmlns:p14="http://schemas.microsoft.com/office/powerpoint/2010/main" val="402936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p:txBody>
          <a:bodyPr/>
          <a:lstStyle/>
          <a:p>
            <a:r>
              <a:rPr lang="en-US" sz="3600" dirty="0">
                <a:solidFill>
                  <a:srgbClr val="000000"/>
                </a:solidFill>
                <a:ea typeface="+mj-lt"/>
                <a:cs typeface="+mj-lt"/>
              </a:rPr>
              <a:t>Test Interpretation</a:t>
            </a:r>
            <a:endParaRPr lang="en-US" dirty="0"/>
          </a:p>
        </p:txBody>
      </p:sp>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10</a:t>
            </a:fld>
            <a:endParaRPr lang="en-US" dirty="0"/>
          </a:p>
        </p:txBody>
      </p:sp>
      <p:sp>
        <p:nvSpPr>
          <p:cNvPr id="8" name="Content Placeholder 7">
            <a:extLst>
              <a:ext uri="{FF2B5EF4-FFF2-40B4-BE49-F238E27FC236}">
                <a16:creationId xmlns:a16="http://schemas.microsoft.com/office/drawing/2014/main" id="{FD929C9A-78F5-AD0D-38C1-DCFC577A3F3F}"/>
              </a:ext>
            </a:extLst>
          </p:cNvPr>
          <p:cNvSpPr>
            <a:spLocks noGrp="1"/>
          </p:cNvSpPr>
          <p:nvPr>
            <p:ph sz="quarter" idx="12"/>
          </p:nvPr>
        </p:nvSpPr>
        <p:spPr/>
        <p:txBody>
          <a:bodyPr vert="horz" lIns="0" tIns="0" rIns="0" bIns="0" rtlCol="0" anchor="t">
            <a:noAutofit/>
          </a:bodyPr>
          <a:lstStyle/>
          <a:p>
            <a:r>
              <a:rPr lang="en-CA" sz="2000" b="0" dirty="0">
                <a:solidFill>
                  <a:schemeClr val="bg1"/>
                </a:solidFill>
                <a:latin typeface="Segoe UI"/>
                <a:ea typeface="+mn-lt"/>
                <a:cs typeface="Segoe UI"/>
              </a:rPr>
              <a:t>R-squared = 0.039: This means that only 3.9% of the variance in log-transformed streams is explained by the included musical attributes, suggesting an overall weak relationship. Adjusted R-squared = 0.019, reinforcing the weak predictive power of the model. Most of the variability in streaming numbers are unexplained, this is likely driven by non-musical factors (e.g., artist popularity, playlist inclusion, or marketing). </a:t>
            </a:r>
          </a:p>
          <a:p>
            <a:r>
              <a:rPr lang="en-CA" sz="2000" b="0" dirty="0">
                <a:solidFill>
                  <a:schemeClr val="bg1"/>
                </a:solidFill>
                <a:latin typeface="Segoe UI"/>
                <a:ea typeface="+mn-lt"/>
                <a:cs typeface="Segoe UI"/>
              </a:rPr>
              <a:t>The F-statistic of 1.908 is low and indicates that the model has weak explanatory power. It doesn't do a good job of predicting the song streams. The Prob (F-statistic) is low enough to be significant. So even though the model of the whole doesn't predict well, there is evidence that at least one of the musical attributes is related to the song streams. </a:t>
            </a:r>
            <a:endParaRPr lang="en-US" sz="2000" b="0" dirty="0">
              <a:solidFill>
                <a:schemeClr val="bg1"/>
              </a:solidFill>
              <a:latin typeface="Segoe UI"/>
              <a:ea typeface="+mn-lt"/>
              <a:cs typeface="Segoe UI"/>
            </a:endParaRPr>
          </a:p>
        </p:txBody>
      </p:sp>
    </p:spTree>
    <p:extLst>
      <p:ext uri="{BB962C8B-B14F-4D97-AF65-F5344CB8AC3E}">
        <p14:creationId xmlns:p14="http://schemas.microsoft.com/office/powerpoint/2010/main" val="168120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11</a:t>
            </a:fld>
            <a:endParaRPr lang="en-US" dirty="0"/>
          </a:p>
        </p:txBody>
      </p:sp>
      <p:sp>
        <p:nvSpPr>
          <p:cNvPr id="6" name="Content Placeholder 5">
            <a:extLst>
              <a:ext uri="{FF2B5EF4-FFF2-40B4-BE49-F238E27FC236}">
                <a16:creationId xmlns:a16="http://schemas.microsoft.com/office/drawing/2014/main" id="{FB677D62-E51A-DE2D-E09E-CDD5DED4A37F}"/>
              </a:ext>
            </a:extLst>
          </p:cNvPr>
          <p:cNvSpPr>
            <a:spLocks noGrp="1"/>
          </p:cNvSpPr>
          <p:nvPr>
            <p:ph sz="quarter" idx="12"/>
          </p:nvPr>
        </p:nvSpPr>
        <p:spPr/>
        <p:txBody>
          <a:bodyPr vert="horz" lIns="0" tIns="0" rIns="0" bIns="0" rtlCol="0" anchor="t">
            <a:noAutofit/>
          </a:bodyPr>
          <a:lstStyle/>
          <a:p>
            <a:r>
              <a:rPr lang="en-CA" sz="2000" b="0" dirty="0">
                <a:solidFill>
                  <a:schemeClr val="bg1"/>
                </a:solidFill>
                <a:latin typeface="Segoe UI"/>
                <a:ea typeface="+mn-lt"/>
                <a:cs typeface="Segoe UI"/>
              </a:rPr>
              <a:t>Danceability’s coefficient is -0.2937, indicating a negative relationship between danceability and streams. For a 1-unit increase in danceability, the log-streams decrease by approximately 0.2937 units. This is very surprising, I would have expected the opposite to be true in that the more danceable, the more streams. </a:t>
            </a:r>
          </a:p>
          <a:p>
            <a:r>
              <a:rPr lang="en-CA" sz="2000" b="0" dirty="0" err="1">
                <a:solidFill>
                  <a:schemeClr val="bg1"/>
                </a:solidFill>
                <a:latin typeface="Segoe UI"/>
                <a:ea typeface="+mn-lt"/>
                <a:cs typeface="Segoe UI"/>
              </a:rPr>
              <a:t>Speechiness</a:t>
            </a:r>
            <a:r>
              <a:rPr lang="en-CA" sz="2000" b="0" dirty="0">
                <a:solidFill>
                  <a:schemeClr val="bg1"/>
                </a:solidFill>
                <a:latin typeface="Segoe UI"/>
                <a:ea typeface="+mn-lt"/>
                <a:cs typeface="Segoe UI"/>
              </a:rPr>
              <a:t> coefficient is -0.5156, indicating a negative relationship. Songs with higher </a:t>
            </a:r>
            <a:r>
              <a:rPr lang="en-CA" sz="2000" b="0" dirty="0" err="1">
                <a:solidFill>
                  <a:schemeClr val="bg1"/>
                </a:solidFill>
                <a:latin typeface="Segoe UI"/>
                <a:ea typeface="+mn-lt"/>
                <a:cs typeface="Segoe UI"/>
              </a:rPr>
              <a:t>speechiness</a:t>
            </a:r>
            <a:r>
              <a:rPr lang="en-CA" sz="2000" b="0" dirty="0">
                <a:solidFill>
                  <a:schemeClr val="bg1"/>
                </a:solidFill>
                <a:latin typeface="Segoe UI"/>
                <a:ea typeface="+mn-lt"/>
                <a:cs typeface="Segoe UI"/>
              </a:rPr>
              <a:t> tend to have lower log-streams. </a:t>
            </a:r>
            <a:r>
              <a:rPr lang="en-CA" sz="2000" b="0" dirty="0" err="1">
                <a:solidFill>
                  <a:schemeClr val="bg1"/>
                </a:solidFill>
                <a:latin typeface="Segoe UI"/>
                <a:ea typeface="+mn-lt"/>
                <a:cs typeface="Segoe UI"/>
              </a:rPr>
              <a:t>Acousticness</a:t>
            </a:r>
            <a:r>
              <a:rPr lang="en-CA" sz="2000" b="0" dirty="0">
                <a:solidFill>
                  <a:schemeClr val="bg1"/>
                </a:solidFill>
                <a:latin typeface="Segoe UI"/>
                <a:ea typeface="+mn-lt"/>
                <a:cs typeface="Segoe UI"/>
              </a:rPr>
              <a:t> coefficient is -0.1841, suggesting a negative relationship. Songs with higher acoustic qualities are less likely to have high log-streams. </a:t>
            </a:r>
          </a:p>
          <a:p>
            <a:r>
              <a:rPr lang="en-CA" sz="2000" b="0" dirty="0">
                <a:solidFill>
                  <a:schemeClr val="bg1"/>
                </a:solidFill>
                <a:latin typeface="Segoe UI"/>
                <a:ea typeface="+mn-lt"/>
                <a:cs typeface="Segoe UI"/>
              </a:rPr>
              <a:t>Other musical attributes have high p-values above statistically significant levels, so we won't discuss those. They are showing no effect on song streams. </a:t>
            </a:r>
          </a:p>
          <a:p>
            <a:r>
              <a:rPr lang="en-CA" sz="2000" b="0" dirty="0">
                <a:solidFill>
                  <a:schemeClr val="bg1"/>
                </a:solidFill>
                <a:latin typeface="Segoe UI"/>
                <a:ea typeface="+mn-lt"/>
                <a:cs typeface="Segoe UI"/>
              </a:rPr>
              <a:t>We reject the null hypothesis some of these attributes have significantly influence on streams. </a:t>
            </a:r>
            <a:endParaRPr lang="en-US" sz="2000" b="0" dirty="0">
              <a:solidFill>
                <a:schemeClr val="bg1"/>
              </a:solidFill>
              <a:latin typeface="Segoe UI"/>
              <a:ea typeface="+mn-lt"/>
              <a:cs typeface="Segoe UI"/>
            </a:endParaRPr>
          </a:p>
        </p:txBody>
      </p:sp>
      <p:sp>
        <p:nvSpPr>
          <p:cNvPr id="9" name="Title 8">
            <a:extLst>
              <a:ext uri="{FF2B5EF4-FFF2-40B4-BE49-F238E27FC236}">
                <a16:creationId xmlns:a16="http://schemas.microsoft.com/office/drawing/2014/main" id="{48BC2B54-B4B2-5F4A-27EF-42EFB13E548D}"/>
              </a:ext>
            </a:extLst>
          </p:cNvPr>
          <p:cNvSpPr>
            <a:spLocks noGrp="1"/>
          </p:cNvSpPr>
          <p:nvPr>
            <p:ph type="title"/>
          </p:nvPr>
        </p:nvSpPr>
        <p:spPr/>
        <p:txBody>
          <a:bodyPr/>
          <a:lstStyle/>
          <a:p>
            <a:r>
              <a:rPr lang="en-US" sz="4000" dirty="0">
                <a:ln w="12700">
                  <a:solidFill>
                    <a:srgbClr val="01E100">
                      <a:lumMod val="60000"/>
                      <a:lumOff val="40000"/>
                    </a:srgbClr>
                  </a:solidFill>
                </a:ln>
                <a:effectLst>
                  <a:glow rad="88900">
                    <a:srgbClr val="01E100">
                      <a:alpha val="50000"/>
                    </a:srgbClr>
                  </a:glow>
                </a:effectLst>
              </a:rPr>
              <a:t>OLS Regression Interpretation</a:t>
            </a:r>
          </a:p>
        </p:txBody>
      </p:sp>
    </p:spTree>
    <p:extLst>
      <p:ext uri="{BB962C8B-B14F-4D97-AF65-F5344CB8AC3E}">
        <p14:creationId xmlns:p14="http://schemas.microsoft.com/office/powerpoint/2010/main" val="173003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8B79F-6299-D0CB-F32E-D2874E589D45}"/>
              </a:ext>
            </a:extLst>
          </p:cNvPr>
          <p:cNvSpPr>
            <a:spLocks noGrp="1"/>
          </p:cNvSpPr>
          <p:nvPr>
            <p:ph type="title"/>
          </p:nvPr>
        </p:nvSpPr>
        <p:spPr/>
        <p:txBody>
          <a:bodyPr/>
          <a:lstStyle/>
          <a:p>
            <a:r>
              <a:rPr lang="en-US" sz="5400" dirty="0">
                <a:cs typeface="Calibri Light"/>
              </a:rPr>
              <a:t>Optimal musical attributes for song</a:t>
            </a:r>
            <a:endParaRPr lang="en-US" sz="5400" dirty="0"/>
          </a:p>
        </p:txBody>
      </p:sp>
      <p:sp>
        <p:nvSpPr>
          <p:cNvPr id="6" name="Text Placeholder 5">
            <a:extLst>
              <a:ext uri="{FF2B5EF4-FFF2-40B4-BE49-F238E27FC236}">
                <a16:creationId xmlns:a16="http://schemas.microsoft.com/office/drawing/2014/main" id="{FEABAF45-6C44-2031-F817-00E1E51DF83D}"/>
              </a:ext>
            </a:extLst>
          </p:cNvPr>
          <p:cNvSpPr>
            <a:spLocks noGrp="1"/>
          </p:cNvSpPr>
          <p:nvPr>
            <p:ph type="body" sz="quarter" idx="13"/>
          </p:nvPr>
        </p:nvSpPr>
        <p:spPr/>
        <p:txBody>
          <a:bodyPr/>
          <a:lstStyle/>
          <a:p>
            <a:r>
              <a:rPr lang="en-US" sz="2000" err="1">
                <a:cs typeface="Calibri"/>
              </a:rPr>
              <a:t>RandomForestRegressor</a:t>
            </a:r>
            <a:r>
              <a:rPr lang="en-US" sz="2000" dirty="0">
                <a:cs typeface="Calibri"/>
              </a:rPr>
              <a:t> is a machine learning algorithm used for regression tasks. It is part of the ensemble methods family and is implemented in libraries such as scikit-learn.</a:t>
            </a:r>
          </a:p>
          <a:p>
            <a:endParaRPr lang="en-US" sz="2000" dirty="0">
              <a:cs typeface="Calibri"/>
            </a:endParaRPr>
          </a:p>
          <a:p>
            <a:r>
              <a:rPr lang="en-US" sz="2000" dirty="0">
                <a:cs typeface="Calibri"/>
              </a:rPr>
              <a:t>Random forests operate by building multiple decision trees during training and combining their outputs to make predictions.</a:t>
            </a:r>
            <a:endParaRPr lang="en-US" sz="2000"/>
          </a:p>
        </p:txBody>
      </p:sp>
      <p:sp>
        <p:nvSpPr>
          <p:cNvPr id="5" name="Text Placeholder 4">
            <a:extLst>
              <a:ext uri="{FF2B5EF4-FFF2-40B4-BE49-F238E27FC236}">
                <a16:creationId xmlns:a16="http://schemas.microsoft.com/office/drawing/2014/main" id="{13012716-8D60-CFBF-08C3-3F94C51A24D2}"/>
              </a:ext>
            </a:extLst>
          </p:cNvPr>
          <p:cNvSpPr>
            <a:spLocks noGrp="1"/>
          </p:cNvSpPr>
          <p:nvPr>
            <p:ph type="body" sz="quarter" idx="12"/>
          </p:nvPr>
        </p:nvSpPr>
        <p:spPr/>
        <p:txBody>
          <a:bodyPr/>
          <a:lstStyle/>
          <a:p>
            <a:r>
              <a:rPr lang="en-US" dirty="0">
                <a:cs typeface="Calibri Light"/>
              </a:rPr>
              <a:t>Machine Learning model</a:t>
            </a:r>
            <a:endParaRPr lang="en-US" dirty="0"/>
          </a:p>
        </p:txBody>
      </p:sp>
      <p:sp>
        <p:nvSpPr>
          <p:cNvPr id="2" name="Slide Number Placeholder 1">
            <a:extLst>
              <a:ext uri="{FF2B5EF4-FFF2-40B4-BE49-F238E27FC236}">
                <a16:creationId xmlns:a16="http://schemas.microsoft.com/office/drawing/2014/main" id="{989C4D78-9700-9D1F-6F8D-4DB446A0EE65}"/>
              </a:ext>
            </a:extLst>
          </p:cNvPr>
          <p:cNvSpPr>
            <a:spLocks noGrp="1"/>
          </p:cNvSpPr>
          <p:nvPr>
            <p:ph type="sldNum" sz="quarter" idx="10"/>
          </p:nvPr>
        </p:nvSpPr>
        <p:spPr/>
        <p:txBody>
          <a:bodyPr/>
          <a:lstStyle/>
          <a:p>
            <a:fld id="{0FF9F32E-65A7-074C-AFA1-DE0771000F54}" type="slidenum">
              <a:rPr lang="en-US" smtClean="0"/>
              <a:pPr/>
              <a:t>12</a:t>
            </a:fld>
            <a:endParaRPr lang="en-US" dirty="0"/>
          </a:p>
        </p:txBody>
      </p:sp>
      <p:sp>
        <p:nvSpPr>
          <p:cNvPr id="3" name="Footer Placeholder 2">
            <a:extLst>
              <a:ext uri="{FF2B5EF4-FFF2-40B4-BE49-F238E27FC236}">
                <a16:creationId xmlns:a16="http://schemas.microsoft.com/office/drawing/2014/main" id="{DB659CB4-23A9-6ECD-CF15-23A7D3352F43}"/>
              </a:ext>
            </a:extLst>
          </p:cNvPr>
          <p:cNvSpPr>
            <a:spLocks noGrp="1"/>
          </p:cNvSpPr>
          <p:nvPr>
            <p:ph type="ftr" sz="quarter" idx="11"/>
          </p:nvPr>
        </p:nvSpPr>
        <p:spPr/>
        <p:txBody>
          <a:bodyPr/>
          <a:lstStyle/>
          <a:p>
            <a:r>
              <a:rPr lang="en-US" dirty="0"/>
              <a:t>Joshua Au-Yeung &amp; Haichen Zhang</a:t>
            </a:r>
          </a:p>
        </p:txBody>
      </p:sp>
    </p:spTree>
    <p:extLst>
      <p:ext uri="{BB962C8B-B14F-4D97-AF65-F5344CB8AC3E}">
        <p14:creationId xmlns:p14="http://schemas.microsoft.com/office/powerpoint/2010/main" val="2250814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33E1E3-A5F5-9776-B116-F7C9F91D3689}"/>
              </a:ext>
            </a:extLst>
          </p:cNvPr>
          <p:cNvSpPr>
            <a:spLocks noGrp="1"/>
          </p:cNvSpPr>
          <p:nvPr>
            <p:ph type="title"/>
          </p:nvPr>
        </p:nvSpPr>
        <p:spPr/>
        <p:txBody>
          <a:bodyPr/>
          <a:lstStyle/>
          <a:p>
            <a:r>
              <a:rPr lang="en-US" dirty="0"/>
              <a:t>Random Forest Regressor</a:t>
            </a:r>
          </a:p>
        </p:txBody>
      </p:sp>
      <p:sp>
        <p:nvSpPr>
          <p:cNvPr id="5" name="Text Placeholder 4">
            <a:extLst>
              <a:ext uri="{FF2B5EF4-FFF2-40B4-BE49-F238E27FC236}">
                <a16:creationId xmlns:a16="http://schemas.microsoft.com/office/drawing/2014/main" id="{202EE5EA-F3D7-B599-00CC-1601FB5A5A18}"/>
              </a:ext>
            </a:extLst>
          </p:cNvPr>
          <p:cNvSpPr>
            <a:spLocks noGrp="1"/>
          </p:cNvSpPr>
          <p:nvPr>
            <p:ph type="body" sz="quarter" idx="13"/>
          </p:nvPr>
        </p:nvSpPr>
        <p:spPr/>
        <p:txBody>
          <a:bodyPr/>
          <a:lstStyle/>
          <a:p>
            <a:r>
              <a:rPr lang="en-US" dirty="0"/>
              <a:t>Why we chose it. How It works</a:t>
            </a:r>
          </a:p>
        </p:txBody>
      </p:sp>
      <p:pic>
        <p:nvPicPr>
          <p:cNvPr id="79" name="Picture Placeholder 78" descr="Laptop icon">
            <a:extLst>
              <a:ext uri="{FF2B5EF4-FFF2-40B4-BE49-F238E27FC236}">
                <a16:creationId xmlns:a16="http://schemas.microsoft.com/office/drawing/2014/main" id="{5B91861F-850F-9090-BA68-D40F4E6E3228}"/>
              </a:ext>
            </a:extLst>
          </p:cNvPr>
          <p:cNvPicPr>
            <a:picLocks noGrp="1" noChangeAspect="1"/>
          </p:cNvPicPr>
          <p:nvPr>
            <p:ph type="pic" sz="quarter" idx="16"/>
          </p:nvPr>
        </p:nvPicPr>
        <p:blipFill>
          <a:blip r:embed="rId2"/>
          <a:srcRect t="925" b="925"/>
          <a:stretch>
            <a:fillRect/>
          </a:stretch>
        </p:blipFill>
        <p:spPr>
          <a:prstGeom prst="rect">
            <a:avLst/>
          </a:prstGeom>
        </p:spPr>
      </p:pic>
      <p:sp>
        <p:nvSpPr>
          <p:cNvPr id="6" name="Text Placeholder 5">
            <a:extLst>
              <a:ext uri="{FF2B5EF4-FFF2-40B4-BE49-F238E27FC236}">
                <a16:creationId xmlns:a16="http://schemas.microsoft.com/office/drawing/2014/main" id="{8D05967E-466B-FA08-269A-129E97784B24}"/>
              </a:ext>
            </a:extLst>
          </p:cNvPr>
          <p:cNvSpPr>
            <a:spLocks noGrp="1"/>
          </p:cNvSpPr>
          <p:nvPr>
            <p:ph type="body" idx="1"/>
          </p:nvPr>
        </p:nvSpPr>
        <p:spPr/>
        <p:txBody>
          <a:bodyPr/>
          <a:lstStyle/>
          <a:p>
            <a:r>
              <a:rPr lang="en-US" dirty="0"/>
              <a:t>Ensemble of Decision Trees</a:t>
            </a:r>
          </a:p>
        </p:txBody>
      </p:sp>
      <p:sp>
        <p:nvSpPr>
          <p:cNvPr id="7" name="Content Placeholder 6">
            <a:extLst>
              <a:ext uri="{FF2B5EF4-FFF2-40B4-BE49-F238E27FC236}">
                <a16:creationId xmlns:a16="http://schemas.microsoft.com/office/drawing/2014/main" id="{DFBDEB2F-F422-2B64-559F-D28C7915B5DC}"/>
              </a:ext>
            </a:extLst>
          </p:cNvPr>
          <p:cNvSpPr>
            <a:spLocks noGrp="1"/>
          </p:cNvSpPr>
          <p:nvPr>
            <p:ph sz="half" idx="2"/>
          </p:nvPr>
        </p:nvSpPr>
        <p:spPr/>
        <p:txBody>
          <a:bodyPr vert="horz" lIns="0" tIns="0" rIns="0" bIns="0" rtlCol="0" anchor="t">
            <a:noAutofit/>
          </a:bodyPr>
          <a:lstStyle/>
          <a:p>
            <a:r>
              <a:rPr lang="en-US" dirty="0"/>
              <a:t>A Random Forest is essentially a collection (ensemble) of decision trees.</a:t>
            </a:r>
          </a:p>
          <a:p>
            <a:r>
              <a:rPr lang="en-US" dirty="0"/>
              <a:t>Each tree is trained on a random subset of the data (with replacement: bootstrapping).</a:t>
            </a:r>
          </a:p>
          <a:p>
            <a:endParaRPr lang="en-US" dirty="0"/>
          </a:p>
        </p:txBody>
      </p:sp>
      <p:pic>
        <p:nvPicPr>
          <p:cNvPr id="80" name="Picture Placeholder 79" descr="Ticket icon">
            <a:extLst>
              <a:ext uri="{FF2B5EF4-FFF2-40B4-BE49-F238E27FC236}">
                <a16:creationId xmlns:a16="http://schemas.microsoft.com/office/drawing/2014/main" id="{47C46A84-EB85-FEC8-012F-5B0C4597258E}"/>
              </a:ext>
            </a:extLst>
          </p:cNvPr>
          <p:cNvPicPr>
            <a:picLocks noGrp="1" noChangeAspect="1"/>
          </p:cNvPicPr>
          <p:nvPr>
            <p:ph type="pic" sz="quarter" idx="17"/>
          </p:nvPr>
        </p:nvPicPr>
        <p:blipFill>
          <a:blip r:embed="rId3"/>
          <a:srcRect t="192" b="192"/>
          <a:stretch>
            <a:fillRect/>
          </a:stretch>
        </p:blipFill>
        <p:spPr>
          <a:prstGeom prst="rect">
            <a:avLst/>
          </a:prstGeom>
        </p:spPr>
      </p:pic>
      <p:sp>
        <p:nvSpPr>
          <p:cNvPr id="8" name="Text Placeholder 7">
            <a:extLst>
              <a:ext uri="{FF2B5EF4-FFF2-40B4-BE49-F238E27FC236}">
                <a16:creationId xmlns:a16="http://schemas.microsoft.com/office/drawing/2014/main" id="{A9D6A4D6-144E-E85B-6657-8C4307E335FB}"/>
              </a:ext>
            </a:extLst>
          </p:cNvPr>
          <p:cNvSpPr>
            <a:spLocks noGrp="1"/>
          </p:cNvSpPr>
          <p:nvPr>
            <p:ph type="body" idx="19"/>
          </p:nvPr>
        </p:nvSpPr>
        <p:spPr/>
        <p:txBody>
          <a:bodyPr/>
          <a:lstStyle/>
          <a:p>
            <a:r>
              <a:rPr lang="en-US" dirty="0"/>
              <a:t>Averaging Predictions</a:t>
            </a:r>
          </a:p>
        </p:txBody>
      </p:sp>
      <p:sp>
        <p:nvSpPr>
          <p:cNvPr id="9" name="Content Placeholder 8">
            <a:extLst>
              <a:ext uri="{FF2B5EF4-FFF2-40B4-BE49-F238E27FC236}">
                <a16:creationId xmlns:a16="http://schemas.microsoft.com/office/drawing/2014/main" id="{F86DF4A8-1905-D1B8-E624-21550D480263}"/>
              </a:ext>
            </a:extLst>
          </p:cNvPr>
          <p:cNvSpPr>
            <a:spLocks noGrp="1"/>
          </p:cNvSpPr>
          <p:nvPr>
            <p:ph sz="quarter" idx="4"/>
          </p:nvPr>
        </p:nvSpPr>
        <p:spPr/>
        <p:txBody>
          <a:bodyPr vert="horz" lIns="0" tIns="0" rIns="0" bIns="0" rtlCol="0" anchor="t">
            <a:noAutofit/>
          </a:bodyPr>
          <a:lstStyle/>
          <a:p>
            <a:r>
              <a:rPr lang="en-US" dirty="0"/>
              <a:t>For regression tasks, predictions from each decision tree are averaged to provide the final output. This reduces variance and improves robustness.</a:t>
            </a:r>
          </a:p>
        </p:txBody>
      </p:sp>
      <p:pic>
        <p:nvPicPr>
          <p:cNvPr id="81" name="Picture Placeholder 80" descr="Cell phone icon">
            <a:extLst>
              <a:ext uri="{FF2B5EF4-FFF2-40B4-BE49-F238E27FC236}">
                <a16:creationId xmlns:a16="http://schemas.microsoft.com/office/drawing/2014/main" id="{FE4F2CAD-72CB-157A-4DF4-0AA1076B37FC}"/>
              </a:ext>
            </a:extLst>
          </p:cNvPr>
          <p:cNvPicPr>
            <a:picLocks noGrp="1" noChangeAspect="1"/>
          </p:cNvPicPr>
          <p:nvPr>
            <p:ph type="pic" sz="quarter" idx="18"/>
          </p:nvPr>
        </p:nvPicPr>
        <p:blipFill>
          <a:blip r:embed="rId4"/>
          <a:srcRect t="192" b="192"/>
          <a:stretch>
            <a:fillRect/>
          </a:stretch>
        </p:blipFill>
        <p:spPr>
          <a:prstGeom prst="rect">
            <a:avLst/>
          </a:prstGeom>
        </p:spPr>
      </p:pic>
      <p:sp>
        <p:nvSpPr>
          <p:cNvPr id="10" name="Text Placeholder 9">
            <a:extLst>
              <a:ext uri="{FF2B5EF4-FFF2-40B4-BE49-F238E27FC236}">
                <a16:creationId xmlns:a16="http://schemas.microsoft.com/office/drawing/2014/main" id="{BF4EDA31-E39E-D164-20A3-68757AA77E41}"/>
              </a:ext>
            </a:extLst>
          </p:cNvPr>
          <p:cNvSpPr>
            <a:spLocks noGrp="1"/>
          </p:cNvSpPr>
          <p:nvPr>
            <p:ph type="body" idx="20"/>
          </p:nvPr>
        </p:nvSpPr>
        <p:spPr/>
        <p:txBody>
          <a:bodyPr/>
          <a:lstStyle/>
          <a:p>
            <a:r>
              <a:rPr lang="en-US" dirty="0"/>
              <a:t>Feature Randomness</a:t>
            </a:r>
          </a:p>
        </p:txBody>
      </p:sp>
      <p:sp>
        <p:nvSpPr>
          <p:cNvPr id="11" name="Content Placeholder 10">
            <a:extLst>
              <a:ext uri="{FF2B5EF4-FFF2-40B4-BE49-F238E27FC236}">
                <a16:creationId xmlns:a16="http://schemas.microsoft.com/office/drawing/2014/main" id="{17EA9621-3A90-234E-9D5F-BF16A55D264C}"/>
              </a:ext>
            </a:extLst>
          </p:cNvPr>
          <p:cNvSpPr>
            <a:spLocks noGrp="1"/>
          </p:cNvSpPr>
          <p:nvPr>
            <p:ph sz="quarter" idx="15"/>
          </p:nvPr>
        </p:nvSpPr>
        <p:spPr/>
        <p:txBody>
          <a:bodyPr vert="horz" lIns="0" tIns="0" rIns="0" bIns="0" rtlCol="0" anchor="t">
            <a:noAutofit/>
          </a:bodyPr>
          <a:lstStyle/>
          <a:p>
            <a:r>
              <a:rPr lang="en-US" dirty="0"/>
              <a:t>During training, each tree is allowed to consider only a random subset of features when splitting nodes. This prevents overfitting and ensures diversity among the trees.</a:t>
            </a:r>
          </a:p>
        </p:txBody>
      </p:sp>
      <p:sp>
        <p:nvSpPr>
          <p:cNvPr id="2" name="Slide Number Placeholder 1">
            <a:extLst>
              <a:ext uri="{FF2B5EF4-FFF2-40B4-BE49-F238E27FC236}">
                <a16:creationId xmlns:a16="http://schemas.microsoft.com/office/drawing/2014/main" id="{03FC5373-3ABF-7379-93C4-42803E341992}"/>
              </a:ext>
            </a:extLst>
          </p:cNvPr>
          <p:cNvSpPr>
            <a:spLocks noGrp="1"/>
          </p:cNvSpPr>
          <p:nvPr>
            <p:ph type="sldNum" sz="quarter" idx="10"/>
          </p:nvPr>
        </p:nvSpPr>
        <p:spPr/>
        <p:txBody>
          <a:bodyPr/>
          <a:lstStyle/>
          <a:p>
            <a:fld id="{0FF9F32E-65A7-074C-AFA1-DE0771000F54}" type="slidenum">
              <a:rPr lang="en-US" smtClean="0"/>
              <a:pPr/>
              <a:t>13</a:t>
            </a:fld>
            <a:endParaRPr lang="en-US" dirty="0"/>
          </a:p>
        </p:txBody>
      </p:sp>
      <p:sp>
        <p:nvSpPr>
          <p:cNvPr id="3" name="Footer Placeholder 2">
            <a:extLst>
              <a:ext uri="{FF2B5EF4-FFF2-40B4-BE49-F238E27FC236}">
                <a16:creationId xmlns:a16="http://schemas.microsoft.com/office/drawing/2014/main" id="{89F1461B-1FB0-4D48-77DC-9E414E54C9C9}"/>
              </a:ext>
            </a:extLst>
          </p:cNvPr>
          <p:cNvSpPr>
            <a:spLocks noGrp="1"/>
          </p:cNvSpPr>
          <p:nvPr>
            <p:ph type="ftr" sz="quarter" idx="11"/>
          </p:nvPr>
        </p:nvSpPr>
        <p:spPr/>
        <p:txBody>
          <a:bodyPr/>
          <a:lstStyle/>
          <a:p>
            <a:r>
              <a:rPr lang="en-US" dirty="0"/>
              <a:t>Joshua Au-Yeung &amp; Haichen Zhang</a:t>
            </a:r>
          </a:p>
        </p:txBody>
      </p:sp>
    </p:spTree>
    <p:extLst>
      <p:ext uri="{BB962C8B-B14F-4D97-AF65-F5344CB8AC3E}">
        <p14:creationId xmlns:p14="http://schemas.microsoft.com/office/powerpoint/2010/main" val="254895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33E1E3-A5F5-9776-B116-F7C9F91D3689}"/>
              </a:ext>
            </a:extLst>
          </p:cNvPr>
          <p:cNvSpPr>
            <a:spLocks noGrp="1"/>
          </p:cNvSpPr>
          <p:nvPr>
            <p:ph type="title"/>
          </p:nvPr>
        </p:nvSpPr>
        <p:spPr/>
        <p:txBody>
          <a:bodyPr/>
          <a:lstStyle/>
          <a:p>
            <a:r>
              <a:rPr lang="en-US" sz="4400" dirty="0"/>
              <a:t>Model Improvements</a:t>
            </a:r>
          </a:p>
        </p:txBody>
      </p:sp>
      <p:sp>
        <p:nvSpPr>
          <p:cNvPr id="5" name="Text Placeholder 4">
            <a:extLst>
              <a:ext uri="{FF2B5EF4-FFF2-40B4-BE49-F238E27FC236}">
                <a16:creationId xmlns:a16="http://schemas.microsoft.com/office/drawing/2014/main" id="{202EE5EA-F3D7-B599-00CC-1601FB5A5A18}"/>
              </a:ext>
            </a:extLst>
          </p:cNvPr>
          <p:cNvSpPr>
            <a:spLocks noGrp="1"/>
          </p:cNvSpPr>
          <p:nvPr>
            <p:ph type="body" sz="quarter" idx="13"/>
          </p:nvPr>
        </p:nvSpPr>
        <p:spPr/>
        <p:txBody>
          <a:bodyPr/>
          <a:lstStyle/>
          <a:p>
            <a:r>
              <a:rPr lang="en-US" sz="3600" dirty="0">
                <a:ea typeface="+mn-lt"/>
                <a:cs typeface="+mn-lt"/>
              </a:rPr>
              <a:t>Hyperparameter Tuning with Grid Search</a:t>
            </a:r>
            <a:endParaRPr lang="en-US" sz="3600">
              <a:ln w="12700">
                <a:solidFill>
                  <a:srgbClr val="01E100">
                    <a:lumMod val="60000"/>
                    <a:lumOff val="40000"/>
                  </a:srgbClr>
                </a:solidFill>
              </a:ln>
              <a:effectLst>
                <a:glow rad="88900">
                  <a:srgbClr val="01E100">
                    <a:alpha val="50000"/>
                  </a:srgbClr>
                </a:glow>
              </a:effectLst>
            </a:endParaRPr>
          </a:p>
        </p:txBody>
      </p:sp>
      <p:pic>
        <p:nvPicPr>
          <p:cNvPr id="79" name="Picture Placeholder 78" descr="Laptop icon">
            <a:extLst>
              <a:ext uri="{FF2B5EF4-FFF2-40B4-BE49-F238E27FC236}">
                <a16:creationId xmlns:a16="http://schemas.microsoft.com/office/drawing/2014/main" id="{5B91861F-850F-9090-BA68-D40F4E6E3228}"/>
              </a:ext>
            </a:extLst>
          </p:cNvPr>
          <p:cNvPicPr>
            <a:picLocks noGrp="1" noChangeAspect="1"/>
          </p:cNvPicPr>
          <p:nvPr>
            <p:ph type="pic" sz="quarter" idx="16"/>
          </p:nvPr>
        </p:nvPicPr>
        <p:blipFill>
          <a:blip r:embed="rId3"/>
          <a:srcRect t="925" b="925"/>
          <a:stretch>
            <a:fillRect/>
          </a:stretch>
        </p:blipFill>
        <p:spPr>
          <a:prstGeom prst="rect">
            <a:avLst/>
          </a:prstGeom>
        </p:spPr>
      </p:pic>
      <p:sp>
        <p:nvSpPr>
          <p:cNvPr id="6" name="Text Placeholder 5">
            <a:extLst>
              <a:ext uri="{FF2B5EF4-FFF2-40B4-BE49-F238E27FC236}">
                <a16:creationId xmlns:a16="http://schemas.microsoft.com/office/drawing/2014/main" id="{8D05967E-466B-FA08-269A-129E97784B24}"/>
              </a:ext>
            </a:extLst>
          </p:cNvPr>
          <p:cNvSpPr>
            <a:spLocks noGrp="1"/>
          </p:cNvSpPr>
          <p:nvPr>
            <p:ph type="body" idx="1"/>
          </p:nvPr>
        </p:nvSpPr>
        <p:spPr/>
        <p:txBody>
          <a:bodyPr/>
          <a:lstStyle/>
          <a:p>
            <a:r>
              <a:rPr lang="en-US" dirty="0"/>
              <a:t>Define the Hyperparameters to Tune</a:t>
            </a:r>
          </a:p>
        </p:txBody>
      </p:sp>
      <p:sp>
        <p:nvSpPr>
          <p:cNvPr id="7" name="Content Placeholder 6">
            <a:extLst>
              <a:ext uri="{FF2B5EF4-FFF2-40B4-BE49-F238E27FC236}">
                <a16:creationId xmlns:a16="http://schemas.microsoft.com/office/drawing/2014/main" id="{DFBDEB2F-F422-2B64-559F-D28C7915B5DC}"/>
              </a:ext>
            </a:extLst>
          </p:cNvPr>
          <p:cNvSpPr>
            <a:spLocks noGrp="1"/>
          </p:cNvSpPr>
          <p:nvPr>
            <p:ph sz="half" idx="2"/>
          </p:nvPr>
        </p:nvSpPr>
        <p:spPr/>
        <p:txBody>
          <a:bodyPr vert="horz" lIns="0" tIns="0" rIns="0" bIns="0" rtlCol="0" anchor="t">
            <a:noAutofit/>
          </a:bodyPr>
          <a:lstStyle/>
          <a:p>
            <a:r>
              <a:rPr lang="en-US" sz="1800" dirty="0"/>
              <a:t>Specify a set of hyperparameters and their possible values.</a:t>
            </a:r>
          </a:p>
        </p:txBody>
      </p:sp>
      <p:pic>
        <p:nvPicPr>
          <p:cNvPr id="80" name="Picture Placeholder 79" descr="Ticket icon">
            <a:extLst>
              <a:ext uri="{FF2B5EF4-FFF2-40B4-BE49-F238E27FC236}">
                <a16:creationId xmlns:a16="http://schemas.microsoft.com/office/drawing/2014/main" id="{47C46A84-EB85-FEC8-012F-5B0C4597258E}"/>
              </a:ext>
            </a:extLst>
          </p:cNvPr>
          <p:cNvPicPr>
            <a:picLocks noGrp="1" noChangeAspect="1"/>
          </p:cNvPicPr>
          <p:nvPr>
            <p:ph type="pic" sz="quarter" idx="17"/>
          </p:nvPr>
        </p:nvPicPr>
        <p:blipFill>
          <a:blip r:embed="rId4"/>
          <a:srcRect t="192" b="192"/>
          <a:stretch>
            <a:fillRect/>
          </a:stretch>
        </p:blipFill>
        <p:spPr>
          <a:prstGeom prst="rect">
            <a:avLst/>
          </a:prstGeom>
        </p:spPr>
      </p:pic>
      <p:sp>
        <p:nvSpPr>
          <p:cNvPr id="8" name="Text Placeholder 7">
            <a:extLst>
              <a:ext uri="{FF2B5EF4-FFF2-40B4-BE49-F238E27FC236}">
                <a16:creationId xmlns:a16="http://schemas.microsoft.com/office/drawing/2014/main" id="{A9D6A4D6-144E-E85B-6657-8C4307E335FB}"/>
              </a:ext>
            </a:extLst>
          </p:cNvPr>
          <p:cNvSpPr>
            <a:spLocks noGrp="1"/>
          </p:cNvSpPr>
          <p:nvPr>
            <p:ph type="body" idx="19"/>
          </p:nvPr>
        </p:nvSpPr>
        <p:spPr/>
        <p:txBody>
          <a:bodyPr/>
          <a:lstStyle/>
          <a:p>
            <a:r>
              <a:rPr lang="en-US" dirty="0"/>
              <a:t>Create a Grid of Hyperparameters</a:t>
            </a:r>
          </a:p>
        </p:txBody>
      </p:sp>
      <p:sp>
        <p:nvSpPr>
          <p:cNvPr id="9" name="Content Placeholder 8">
            <a:extLst>
              <a:ext uri="{FF2B5EF4-FFF2-40B4-BE49-F238E27FC236}">
                <a16:creationId xmlns:a16="http://schemas.microsoft.com/office/drawing/2014/main" id="{F86DF4A8-1905-D1B8-E624-21550D480263}"/>
              </a:ext>
            </a:extLst>
          </p:cNvPr>
          <p:cNvSpPr>
            <a:spLocks noGrp="1"/>
          </p:cNvSpPr>
          <p:nvPr>
            <p:ph sz="quarter" idx="4"/>
          </p:nvPr>
        </p:nvSpPr>
        <p:spPr/>
        <p:txBody>
          <a:bodyPr vert="horz" lIns="0" tIns="0" rIns="0" bIns="0" rtlCol="0" anchor="t">
            <a:noAutofit/>
          </a:bodyPr>
          <a:lstStyle/>
          <a:p>
            <a:r>
              <a:rPr lang="en-US" sz="1600" dirty="0"/>
              <a:t>Grid Search will test every possible combination of the hyperparameters within the specified ranges.</a:t>
            </a:r>
          </a:p>
        </p:txBody>
      </p:sp>
      <p:pic>
        <p:nvPicPr>
          <p:cNvPr id="81" name="Picture Placeholder 80" descr="Cell phone icon">
            <a:extLst>
              <a:ext uri="{FF2B5EF4-FFF2-40B4-BE49-F238E27FC236}">
                <a16:creationId xmlns:a16="http://schemas.microsoft.com/office/drawing/2014/main" id="{FE4F2CAD-72CB-157A-4DF4-0AA1076B37FC}"/>
              </a:ext>
            </a:extLst>
          </p:cNvPr>
          <p:cNvPicPr>
            <a:picLocks noGrp="1" noChangeAspect="1"/>
          </p:cNvPicPr>
          <p:nvPr>
            <p:ph type="pic" sz="quarter" idx="18"/>
          </p:nvPr>
        </p:nvPicPr>
        <p:blipFill>
          <a:blip r:embed="rId5"/>
          <a:srcRect t="192" b="192"/>
          <a:stretch>
            <a:fillRect/>
          </a:stretch>
        </p:blipFill>
        <p:spPr>
          <a:prstGeom prst="rect">
            <a:avLst/>
          </a:prstGeom>
        </p:spPr>
      </p:pic>
      <p:sp>
        <p:nvSpPr>
          <p:cNvPr id="10" name="Text Placeholder 9">
            <a:extLst>
              <a:ext uri="{FF2B5EF4-FFF2-40B4-BE49-F238E27FC236}">
                <a16:creationId xmlns:a16="http://schemas.microsoft.com/office/drawing/2014/main" id="{BF4EDA31-E39E-D164-20A3-68757AA77E41}"/>
              </a:ext>
            </a:extLst>
          </p:cNvPr>
          <p:cNvSpPr>
            <a:spLocks noGrp="1"/>
          </p:cNvSpPr>
          <p:nvPr>
            <p:ph type="body" idx="20"/>
          </p:nvPr>
        </p:nvSpPr>
        <p:spPr/>
        <p:txBody>
          <a:bodyPr/>
          <a:lstStyle/>
          <a:p>
            <a:r>
              <a:rPr lang="en-US" dirty="0"/>
              <a:t>Evaluate Each Combination</a:t>
            </a:r>
          </a:p>
        </p:txBody>
      </p:sp>
      <p:sp>
        <p:nvSpPr>
          <p:cNvPr id="11" name="Content Placeholder 10">
            <a:extLst>
              <a:ext uri="{FF2B5EF4-FFF2-40B4-BE49-F238E27FC236}">
                <a16:creationId xmlns:a16="http://schemas.microsoft.com/office/drawing/2014/main" id="{17EA9621-3A90-234E-9D5F-BF16A55D264C}"/>
              </a:ext>
            </a:extLst>
          </p:cNvPr>
          <p:cNvSpPr>
            <a:spLocks noGrp="1"/>
          </p:cNvSpPr>
          <p:nvPr>
            <p:ph sz="quarter" idx="15"/>
          </p:nvPr>
        </p:nvSpPr>
        <p:spPr/>
        <p:txBody>
          <a:bodyPr vert="horz" lIns="0" tIns="0" rIns="0" bIns="0" rtlCol="0" anchor="t">
            <a:noAutofit/>
          </a:bodyPr>
          <a:lstStyle/>
          <a:p>
            <a:r>
              <a:rPr lang="en-US" sz="1600" dirty="0"/>
              <a:t>For each combination, the model is trained and validated using cross-validation to ensure robustness.</a:t>
            </a:r>
          </a:p>
          <a:p>
            <a:r>
              <a:rPr lang="en-US" sz="1600" dirty="0"/>
              <a:t>Choose combination with best score on validation set</a:t>
            </a:r>
          </a:p>
        </p:txBody>
      </p:sp>
      <p:sp>
        <p:nvSpPr>
          <p:cNvPr id="2" name="Slide Number Placeholder 1">
            <a:extLst>
              <a:ext uri="{FF2B5EF4-FFF2-40B4-BE49-F238E27FC236}">
                <a16:creationId xmlns:a16="http://schemas.microsoft.com/office/drawing/2014/main" id="{03FC5373-3ABF-7379-93C4-42803E341992}"/>
              </a:ext>
            </a:extLst>
          </p:cNvPr>
          <p:cNvSpPr>
            <a:spLocks noGrp="1"/>
          </p:cNvSpPr>
          <p:nvPr>
            <p:ph type="sldNum" sz="quarter" idx="10"/>
          </p:nvPr>
        </p:nvSpPr>
        <p:spPr/>
        <p:txBody>
          <a:bodyPr/>
          <a:lstStyle/>
          <a:p>
            <a:fld id="{0FF9F32E-65A7-074C-AFA1-DE0771000F54}" type="slidenum">
              <a:rPr lang="en-US" smtClean="0"/>
              <a:pPr/>
              <a:t>14</a:t>
            </a:fld>
            <a:endParaRPr lang="en-US" dirty="0"/>
          </a:p>
        </p:txBody>
      </p:sp>
      <p:sp>
        <p:nvSpPr>
          <p:cNvPr id="3" name="Footer Placeholder 2">
            <a:extLst>
              <a:ext uri="{FF2B5EF4-FFF2-40B4-BE49-F238E27FC236}">
                <a16:creationId xmlns:a16="http://schemas.microsoft.com/office/drawing/2014/main" id="{89F1461B-1FB0-4D48-77DC-9E414E54C9C9}"/>
              </a:ext>
            </a:extLst>
          </p:cNvPr>
          <p:cNvSpPr>
            <a:spLocks noGrp="1"/>
          </p:cNvSpPr>
          <p:nvPr>
            <p:ph type="ftr" sz="quarter" idx="11"/>
          </p:nvPr>
        </p:nvSpPr>
        <p:spPr/>
        <p:txBody>
          <a:bodyPr/>
          <a:lstStyle/>
          <a:p>
            <a:r>
              <a:rPr lang="en-US" dirty="0"/>
              <a:t>Joshua Au-Yeung &amp; Haichen Zhang</a:t>
            </a:r>
          </a:p>
        </p:txBody>
      </p:sp>
    </p:spTree>
    <p:extLst>
      <p:ext uri="{BB962C8B-B14F-4D97-AF65-F5344CB8AC3E}">
        <p14:creationId xmlns:p14="http://schemas.microsoft.com/office/powerpoint/2010/main" val="223742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15</a:t>
            </a:fld>
            <a:endParaRPr lang="en-US" dirty="0"/>
          </a:p>
        </p:txBody>
      </p:sp>
      <p:sp>
        <p:nvSpPr>
          <p:cNvPr id="6" name="Content Placeholder 5">
            <a:extLst>
              <a:ext uri="{FF2B5EF4-FFF2-40B4-BE49-F238E27FC236}">
                <a16:creationId xmlns:a16="http://schemas.microsoft.com/office/drawing/2014/main" id="{FB677D62-E51A-DE2D-E09E-CDD5DED4A37F}"/>
              </a:ext>
            </a:extLst>
          </p:cNvPr>
          <p:cNvSpPr>
            <a:spLocks noGrp="1"/>
          </p:cNvSpPr>
          <p:nvPr>
            <p:ph sz="quarter" idx="12"/>
          </p:nvPr>
        </p:nvSpPr>
        <p:spPr/>
        <p:txBody>
          <a:bodyPr vert="horz" lIns="0" tIns="0" rIns="0" bIns="0" rtlCol="0" anchor="t">
            <a:noAutofit/>
          </a:bodyPr>
          <a:lstStyle/>
          <a:p>
            <a:pPr>
              <a:buFont typeface="Arial,Sans-Serif"/>
              <a:buChar char="•"/>
            </a:pPr>
            <a:r>
              <a:rPr lang="en-US" sz="2000" dirty="0">
                <a:solidFill>
                  <a:schemeClr val="bg1"/>
                </a:solidFill>
                <a:latin typeface="Arial"/>
                <a:cs typeface="Arial"/>
              </a:rPr>
              <a:t>Fitting 3 folds for each of 20 candidates, </a:t>
            </a:r>
            <a:r>
              <a:rPr lang="en-US" sz="2000" dirty="0" err="1">
                <a:solidFill>
                  <a:schemeClr val="bg1"/>
                </a:solidFill>
                <a:latin typeface="Arial"/>
                <a:cs typeface="Arial"/>
              </a:rPr>
              <a:t>totalling</a:t>
            </a:r>
            <a:r>
              <a:rPr lang="en-US" sz="2000" dirty="0">
                <a:solidFill>
                  <a:schemeClr val="bg1"/>
                </a:solidFill>
                <a:latin typeface="Arial"/>
                <a:cs typeface="Arial"/>
              </a:rPr>
              <a:t> 60 fits</a:t>
            </a:r>
          </a:p>
          <a:p>
            <a:pPr>
              <a:buFont typeface="Arial,Sans-Serif"/>
              <a:buChar char="•"/>
            </a:pPr>
            <a:r>
              <a:rPr lang="en-US" sz="2000" dirty="0">
                <a:solidFill>
                  <a:schemeClr val="bg1"/>
                </a:solidFill>
                <a:latin typeface="Arial"/>
                <a:cs typeface="Arial"/>
              </a:rPr>
              <a:t>Best parameters found:  {'</a:t>
            </a:r>
            <a:r>
              <a:rPr lang="en-US" sz="2000" dirty="0" err="1">
                <a:solidFill>
                  <a:schemeClr val="bg1"/>
                </a:solidFill>
                <a:latin typeface="Arial"/>
                <a:cs typeface="Arial"/>
              </a:rPr>
              <a:t>n_estimators</a:t>
            </a:r>
            <a:r>
              <a:rPr lang="en-US" sz="2000" dirty="0">
                <a:solidFill>
                  <a:schemeClr val="bg1"/>
                </a:solidFill>
                <a:latin typeface="Arial"/>
                <a:cs typeface="Arial"/>
              </a:rPr>
              <a:t>': 100, '</a:t>
            </a:r>
            <a:r>
              <a:rPr lang="en-US" sz="2000" dirty="0" err="1">
                <a:solidFill>
                  <a:schemeClr val="bg1"/>
                </a:solidFill>
                <a:latin typeface="Arial"/>
                <a:cs typeface="Arial"/>
              </a:rPr>
              <a:t>min_samples_split</a:t>
            </a:r>
            <a:r>
              <a:rPr lang="en-US" sz="2000" dirty="0">
                <a:solidFill>
                  <a:schemeClr val="bg1"/>
                </a:solidFill>
                <a:latin typeface="Arial"/>
                <a:cs typeface="Arial"/>
              </a:rPr>
              <a:t>': 2, '</a:t>
            </a:r>
            <a:r>
              <a:rPr lang="en-US" sz="2000" dirty="0" err="1">
                <a:solidFill>
                  <a:schemeClr val="bg1"/>
                </a:solidFill>
                <a:latin typeface="Arial"/>
                <a:cs typeface="Arial"/>
              </a:rPr>
              <a:t>min_samples_leaf</a:t>
            </a:r>
            <a:r>
              <a:rPr lang="en-US" sz="2000" dirty="0">
                <a:solidFill>
                  <a:schemeClr val="bg1"/>
                </a:solidFill>
                <a:latin typeface="Arial"/>
                <a:cs typeface="Arial"/>
              </a:rPr>
              <a:t>': 4, '</a:t>
            </a:r>
            <a:r>
              <a:rPr lang="en-US" sz="2000" dirty="0" err="1">
                <a:solidFill>
                  <a:schemeClr val="bg1"/>
                </a:solidFill>
                <a:latin typeface="Arial"/>
                <a:cs typeface="Arial"/>
              </a:rPr>
              <a:t>max_depth</a:t>
            </a:r>
            <a:r>
              <a:rPr lang="en-US" sz="2000" dirty="0">
                <a:solidFill>
                  <a:schemeClr val="bg1"/>
                </a:solidFill>
                <a:latin typeface="Arial"/>
                <a:cs typeface="Arial"/>
              </a:rPr>
              <a:t>': 10, 'bootstrap': True}</a:t>
            </a:r>
          </a:p>
          <a:p>
            <a:pPr>
              <a:buFont typeface="Arial,Sans-Serif"/>
              <a:buChar char="•"/>
            </a:pPr>
            <a:r>
              <a:rPr lang="en-US" sz="2000" dirty="0">
                <a:solidFill>
                  <a:schemeClr val="bg1"/>
                </a:solidFill>
                <a:latin typeface="Arial"/>
                <a:cs typeface="Arial"/>
              </a:rPr>
              <a:t>Optimized Mean Squared Error: 2.5225785342976077e+17 (before tuning, was 2.7101427811146464e+17)</a:t>
            </a:r>
            <a:endParaRPr lang="en-US" sz="2000">
              <a:solidFill>
                <a:schemeClr val="bg1"/>
              </a:solidFill>
              <a:latin typeface="Arial"/>
              <a:cs typeface="Arial"/>
            </a:endParaRPr>
          </a:p>
          <a:p>
            <a:pPr>
              <a:buFont typeface="Arial,Sans-Serif"/>
              <a:buChar char="•"/>
            </a:pPr>
            <a:r>
              <a:rPr lang="en-US" sz="2000" dirty="0">
                <a:solidFill>
                  <a:schemeClr val="bg1"/>
                </a:solidFill>
                <a:latin typeface="Arial"/>
                <a:cs typeface="Arial"/>
              </a:rPr>
              <a:t>Optimized R-squared: -0.030495366955971992 (before turning was -0.10711700022669324)</a:t>
            </a:r>
          </a:p>
          <a:p>
            <a:pPr>
              <a:buFont typeface="Arial,Sans-Serif"/>
              <a:buChar char="•"/>
            </a:pPr>
            <a:r>
              <a:rPr lang="en-US" sz="2000" dirty="0">
                <a:solidFill>
                  <a:schemeClr val="bg1"/>
                </a:solidFill>
                <a:latin typeface="Arial"/>
                <a:cs typeface="Arial"/>
              </a:rPr>
              <a:t>After optimizing our model, we were able to reduce our Mean Squared Error slightly. But </a:t>
            </a:r>
            <a:r>
              <a:rPr lang="en-US" sz="2000" err="1">
                <a:solidFill>
                  <a:schemeClr val="bg1"/>
                </a:solidFill>
                <a:latin typeface="Arial"/>
                <a:cs typeface="Arial"/>
              </a:rPr>
              <a:t>its</a:t>
            </a:r>
            <a:r>
              <a:rPr lang="en-US" sz="2000" dirty="0">
                <a:solidFill>
                  <a:schemeClr val="bg1"/>
                </a:solidFill>
                <a:latin typeface="Arial"/>
                <a:cs typeface="Arial"/>
              </a:rPr>
              <a:t> still a huge number. So our model still isn't very predictive.</a:t>
            </a:r>
            <a:endParaRPr lang="en-US" sz="2000">
              <a:solidFill>
                <a:schemeClr val="bg1"/>
              </a:solidFill>
              <a:latin typeface="Arial"/>
              <a:cs typeface="Arial"/>
            </a:endParaRPr>
          </a:p>
          <a:p>
            <a:pPr>
              <a:buFont typeface="Arial,Sans-Serif"/>
              <a:buChar char="•"/>
            </a:pPr>
            <a:r>
              <a:rPr lang="en-US" sz="2000" dirty="0">
                <a:solidFill>
                  <a:schemeClr val="bg1"/>
                </a:solidFill>
                <a:latin typeface="Arial"/>
                <a:cs typeface="Arial"/>
              </a:rPr>
              <a:t>Our optimized R-squared value improved a little too, now </a:t>
            </a:r>
            <a:r>
              <a:rPr lang="en-US" sz="2000" dirty="0" err="1">
                <a:solidFill>
                  <a:schemeClr val="bg1"/>
                </a:solidFill>
                <a:latin typeface="Arial"/>
                <a:cs typeface="Arial"/>
              </a:rPr>
              <a:t>its</a:t>
            </a:r>
            <a:r>
              <a:rPr lang="en-US" sz="2000" dirty="0">
                <a:solidFill>
                  <a:schemeClr val="bg1"/>
                </a:solidFill>
                <a:latin typeface="Arial"/>
                <a:cs typeface="Arial"/>
              </a:rPr>
              <a:t> closer to 0. But an R-Squared value of 0 just means that the model predicts none of the variance. So it's still an ineffective model for predicting streams.</a:t>
            </a:r>
          </a:p>
          <a:p>
            <a:pPr>
              <a:buFont typeface="Arial,Sans-Serif"/>
              <a:buChar char="•"/>
            </a:pPr>
            <a:endParaRPr lang="en-US" sz="2000" dirty="0">
              <a:solidFill>
                <a:schemeClr val="bg1"/>
              </a:solidFill>
              <a:latin typeface="Arial"/>
              <a:cs typeface="Arial"/>
            </a:endParaRPr>
          </a:p>
        </p:txBody>
      </p:sp>
      <p:sp>
        <p:nvSpPr>
          <p:cNvPr id="9" name="Title 8">
            <a:extLst>
              <a:ext uri="{FF2B5EF4-FFF2-40B4-BE49-F238E27FC236}">
                <a16:creationId xmlns:a16="http://schemas.microsoft.com/office/drawing/2014/main" id="{48BC2B54-B4B2-5F4A-27EF-42EFB13E548D}"/>
              </a:ext>
            </a:extLst>
          </p:cNvPr>
          <p:cNvSpPr>
            <a:spLocks noGrp="1"/>
          </p:cNvSpPr>
          <p:nvPr>
            <p:ph type="title"/>
          </p:nvPr>
        </p:nvSpPr>
        <p:spPr/>
        <p:txBody>
          <a:bodyPr/>
          <a:lstStyle/>
          <a:p>
            <a:r>
              <a:rPr lang="en-US" sz="3600" dirty="0">
                <a:ln w="12700">
                  <a:solidFill>
                    <a:srgbClr val="01E100">
                      <a:lumMod val="60000"/>
                      <a:lumOff val="40000"/>
                    </a:srgbClr>
                  </a:solidFill>
                </a:ln>
                <a:effectLst>
                  <a:glow rad="88900">
                    <a:srgbClr val="01E100">
                      <a:alpha val="50000"/>
                    </a:srgbClr>
                  </a:glow>
                </a:effectLst>
                <a:ea typeface="+mj-lt"/>
                <a:cs typeface="+mj-lt"/>
              </a:rPr>
              <a:t>Random Forest Regressor Results</a:t>
            </a:r>
            <a:endParaRPr lang="en-US" sz="3600" dirty="0">
              <a:ln w="12700">
                <a:solidFill>
                  <a:srgbClr val="01E100">
                    <a:lumMod val="60000"/>
                    <a:lumOff val="40000"/>
                  </a:srgbClr>
                </a:solidFill>
              </a:ln>
              <a:effectLst>
                <a:glow rad="88900">
                  <a:srgbClr val="01E100">
                    <a:alpha val="50000"/>
                  </a:srgbClr>
                </a:glow>
              </a:effectLst>
            </a:endParaRPr>
          </a:p>
        </p:txBody>
      </p:sp>
    </p:spTree>
    <p:extLst>
      <p:ext uri="{BB962C8B-B14F-4D97-AF65-F5344CB8AC3E}">
        <p14:creationId xmlns:p14="http://schemas.microsoft.com/office/powerpoint/2010/main" val="74593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p:txBody>
          <a:bodyPr/>
          <a:lstStyle/>
          <a:p>
            <a:r>
              <a:rPr lang="en-US" sz="3600" dirty="0"/>
              <a:t>feature importance</a:t>
            </a:r>
            <a:endParaRPr lang="en-US" dirty="0"/>
          </a:p>
        </p:txBody>
      </p:sp>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16</a:t>
            </a:fld>
            <a:endParaRPr lang="en-US" dirty="0"/>
          </a:p>
        </p:txBody>
      </p:sp>
      <p:graphicFrame>
        <p:nvGraphicFramePr>
          <p:cNvPr id="9" name="Content Placeholder 8">
            <a:extLst>
              <a:ext uri="{FF2B5EF4-FFF2-40B4-BE49-F238E27FC236}">
                <a16:creationId xmlns:a16="http://schemas.microsoft.com/office/drawing/2014/main" id="{ADE115C6-739A-AF3F-860C-2B21ED787020}"/>
              </a:ext>
            </a:extLst>
          </p:cNvPr>
          <p:cNvGraphicFramePr>
            <a:graphicFrameLocks noGrp="1"/>
          </p:cNvGraphicFramePr>
          <p:nvPr>
            <p:ph sz="quarter" idx="12"/>
            <p:extLst>
              <p:ext uri="{D42A27DB-BD31-4B8C-83A1-F6EECF244321}">
                <p14:modId xmlns:p14="http://schemas.microsoft.com/office/powerpoint/2010/main" val="1597525567"/>
              </p:ext>
            </p:extLst>
          </p:nvPr>
        </p:nvGraphicFramePr>
        <p:xfrm>
          <a:off x="696950" y="1589048"/>
          <a:ext cx="4119421" cy="4960620"/>
        </p:xfrm>
        <a:graphic>
          <a:graphicData uri="http://schemas.openxmlformats.org/drawingml/2006/table">
            <a:tbl>
              <a:tblPr bandRow="1">
                <a:tableStyleId>{5C22544A-7EE6-4342-B048-85BDC9FD1C3A}</a:tableStyleId>
              </a:tblPr>
              <a:tblGrid>
                <a:gridCol w="2463159">
                  <a:extLst>
                    <a:ext uri="{9D8B030D-6E8A-4147-A177-3AD203B41FA5}">
                      <a16:colId xmlns:a16="http://schemas.microsoft.com/office/drawing/2014/main" val="694135850"/>
                    </a:ext>
                  </a:extLst>
                </a:gridCol>
                <a:gridCol w="1656262">
                  <a:extLst>
                    <a:ext uri="{9D8B030D-6E8A-4147-A177-3AD203B41FA5}">
                      <a16:colId xmlns:a16="http://schemas.microsoft.com/office/drawing/2014/main" val="2361498419"/>
                    </a:ext>
                  </a:extLst>
                </a:gridCol>
              </a:tblGrid>
              <a:tr h="200025">
                <a:tc>
                  <a:txBody>
                    <a:bodyPr/>
                    <a:lstStyle/>
                    <a:p>
                      <a:pPr algn="ctr"/>
                      <a:r>
                        <a:rPr lang="en-US" sz="1100" b="1" u="none" strike="noStrike" dirty="0">
                          <a:effectLst/>
                          <a:latin typeface="Aptos"/>
                        </a:rPr>
                        <a:t>Feature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1" u="none" strike="noStrike" dirty="0">
                        <a:effectLst/>
                        <a:latin typeface="Aptos"/>
                      </a:endParaRPr>
                    </a:p>
                    <a:p>
                      <a:pPr algn="ctr"/>
                      <a:r>
                        <a:rPr lang="en-US" sz="1100" b="1" u="none" strike="noStrike" dirty="0">
                          <a:effectLst/>
                          <a:latin typeface="Aptos"/>
                        </a:rPr>
                        <a:t>Importance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454941"/>
                  </a:ext>
                </a:extLst>
              </a:tr>
              <a:tr h="200025">
                <a:tc>
                  <a:txBody>
                    <a:bodyPr/>
                    <a:lstStyle/>
                    <a:p>
                      <a:pPr algn="ctr"/>
                      <a:r>
                        <a:rPr lang="en-US" sz="1100" b="1" u="none" strike="noStrike" err="1">
                          <a:effectLst/>
                          <a:latin typeface="Aptos"/>
                        </a:rPr>
                        <a:t>released_day</a:t>
                      </a:r>
                      <a:r>
                        <a:rPr lang="en-US" sz="1100" b="1" u="none" strike="noStrike" dirty="0">
                          <a:effectLst/>
                          <a:latin typeface="Aptos"/>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0.182018 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77188004"/>
                  </a:ext>
                </a:extLst>
              </a:tr>
              <a:tr h="200025">
                <a:tc>
                  <a:txBody>
                    <a:bodyPr/>
                    <a:lstStyle/>
                    <a:p>
                      <a:pPr algn="ctr"/>
                      <a:r>
                        <a:rPr lang="en-US" sz="1100" b="1" u="none" strike="noStrike" dirty="0">
                          <a:effectLst/>
                          <a:latin typeface="Aptos"/>
                        </a:rPr>
                        <a:t>bpm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0.108816 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7684449"/>
                  </a:ext>
                </a:extLst>
              </a:tr>
              <a:tr h="390525">
                <a:tc>
                  <a:txBody>
                    <a:bodyPr/>
                    <a:lstStyle/>
                    <a:p>
                      <a:pPr algn="ctr"/>
                      <a:r>
                        <a:rPr lang="en-US" sz="1100" b="1" u="none" strike="noStrike" dirty="0">
                          <a:effectLst/>
                          <a:latin typeface="Aptos"/>
                        </a:rPr>
                        <a:t>danceability_%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0.103542 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96153541"/>
                  </a:ext>
                </a:extLst>
              </a:tr>
              <a:tr h="390525">
                <a:tc>
                  <a:txBody>
                    <a:bodyPr/>
                    <a:lstStyle/>
                    <a:p>
                      <a:pPr algn="ctr"/>
                      <a:r>
                        <a:rPr lang="en-US" sz="1100" b="1" u="none" strike="noStrike" err="1">
                          <a:effectLst/>
                          <a:latin typeface="Aptos"/>
                        </a:rPr>
                        <a:t>released_month</a:t>
                      </a:r>
                      <a:r>
                        <a:rPr lang="en-US" sz="1100" b="1" u="none" strike="noStrike" dirty="0">
                          <a:effectLst/>
                          <a:latin typeface="Aptos"/>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0.101770 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46666262"/>
                  </a:ext>
                </a:extLst>
              </a:tr>
              <a:tr h="390525">
                <a:tc>
                  <a:txBody>
                    <a:bodyPr/>
                    <a:lstStyle/>
                    <a:p>
                      <a:pPr algn="ctr"/>
                      <a:r>
                        <a:rPr lang="en-US" sz="1100" b="1" u="none" strike="noStrike" err="1">
                          <a:effectLst/>
                          <a:latin typeface="Aptos"/>
                        </a:rPr>
                        <a:t>acousticness</a:t>
                      </a:r>
                      <a:r>
                        <a:rPr lang="en-US" sz="1100" b="1" u="none" strike="noStrike" dirty="0">
                          <a:effectLst/>
                          <a:latin typeface="Aptos"/>
                        </a:rPr>
                        <a:t>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0.098744 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64018814"/>
                  </a:ext>
                </a:extLst>
              </a:tr>
              <a:tr h="200025">
                <a:tc>
                  <a:txBody>
                    <a:bodyPr/>
                    <a:lstStyle/>
                    <a:p>
                      <a:pPr algn="ctr"/>
                      <a:r>
                        <a:rPr lang="en-US" sz="1100" b="1" u="none" strike="noStrike" dirty="0">
                          <a:effectLst/>
                          <a:latin typeface="Aptos"/>
                        </a:rPr>
                        <a:t>valence_%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0.091530 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6344487"/>
                  </a:ext>
                </a:extLst>
              </a:tr>
              <a:tr h="200025">
                <a:tc>
                  <a:txBody>
                    <a:bodyPr/>
                    <a:lstStyle/>
                    <a:p>
                      <a:pPr algn="ctr"/>
                      <a:r>
                        <a:rPr lang="en-US" sz="1100" b="1" u="none" strike="noStrike" dirty="0">
                          <a:effectLst/>
                          <a:latin typeface="Aptos"/>
                        </a:rPr>
                        <a:t>liveness_%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0.087118 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6929703"/>
                  </a:ext>
                </a:extLst>
              </a:tr>
              <a:tr h="200025">
                <a:tc>
                  <a:txBody>
                    <a:bodyPr/>
                    <a:lstStyle/>
                    <a:p>
                      <a:pPr algn="ctr"/>
                      <a:r>
                        <a:rPr lang="en-US" sz="1100" b="1" u="none" strike="noStrike" dirty="0">
                          <a:effectLst/>
                          <a:latin typeface="Aptos"/>
                        </a:rPr>
                        <a:t>energy_%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0.071582 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5169592"/>
                  </a:ext>
                </a:extLst>
              </a:tr>
              <a:tr h="200025">
                <a:tc>
                  <a:txBody>
                    <a:bodyPr/>
                    <a:lstStyle/>
                    <a:p>
                      <a:pPr algn="ctr"/>
                      <a:r>
                        <a:rPr lang="en-US" sz="1100" b="1" u="none" strike="noStrike" dirty="0">
                          <a:effectLst/>
                          <a:latin typeface="Aptos"/>
                        </a:rPr>
                        <a:t>key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0.060537 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57370601"/>
                  </a:ext>
                </a:extLst>
              </a:tr>
              <a:tr h="390525">
                <a:tc>
                  <a:txBody>
                    <a:bodyPr/>
                    <a:lstStyle/>
                    <a:p>
                      <a:pPr algn="ctr"/>
                      <a:r>
                        <a:rPr lang="en-US" sz="1100" b="1" u="none" strike="noStrike" err="1">
                          <a:effectLst/>
                          <a:latin typeface="Aptos"/>
                        </a:rPr>
                        <a:t>speechiness</a:t>
                      </a:r>
                      <a:r>
                        <a:rPr lang="en-US" sz="1100" b="1" u="none" strike="noStrike" dirty="0">
                          <a:effectLst/>
                          <a:latin typeface="Aptos"/>
                        </a:rPr>
                        <a:t>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0.050265 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4049474"/>
                  </a:ext>
                </a:extLst>
              </a:tr>
              <a:tr h="200025">
                <a:tc>
                  <a:txBody>
                    <a:bodyPr/>
                    <a:lstStyle/>
                    <a:p>
                      <a:pPr algn="ctr"/>
                      <a:r>
                        <a:rPr lang="en-US" sz="1100" b="1" u="none" strike="noStrike" err="1">
                          <a:effectLst/>
                          <a:latin typeface="Aptos"/>
                        </a:rPr>
                        <a:t>artist_count</a:t>
                      </a:r>
                      <a:r>
                        <a:rPr lang="en-US" sz="1100" b="1" u="none" strike="noStrike" dirty="0">
                          <a:effectLst/>
                          <a:latin typeface="Aptos"/>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0.021124 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87168905"/>
                  </a:ext>
                </a:extLst>
              </a:tr>
              <a:tr h="200025">
                <a:tc>
                  <a:txBody>
                    <a:bodyPr/>
                    <a:lstStyle/>
                    <a:p>
                      <a:pPr algn="ctr"/>
                      <a:r>
                        <a:rPr lang="en-US" sz="1100" b="1" u="none" strike="noStrike" dirty="0">
                          <a:effectLst/>
                          <a:latin typeface="Aptos"/>
                        </a:rPr>
                        <a:t>mode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0.020221 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38231931"/>
                  </a:ext>
                </a:extLst>
              </a:tr>
              <a:tr h="381000">
                <a:tc>
                  <a:txBody>
                    <a:bodyPr/>
                    <a:lstStyle/>
                    <a:p>
                      <a:pPr algn="ctr"/>
                      <a:r>
                        <a:rPr lang="en-US" sz="1100" b="1" u="none" strike="noStrike" err="1">
                          <a:effectLst/>
                          <a:latin typeface="Aptos"/>
                        </a:rPr>
                        <a:t>instrumentalness</a:t>
                      </a:r>
                      <a:r>
                        <a:rPr lang="en-US" sz="1100" b="1" u="none" strike="noStrike" dirty="0">
                          <a:effectLst/>
                          <a:latin typeface="Aptos"/>
                        </a:rPr>
                        <a:t>_%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endParaRPr lang="en-US" sz="1100" b="0" u="none" strike="noStrike" dirty="0">
                        <a:effectLst/>
                        <a:latin typeface="Aptos"/>
                      </a:endParaRPr>
                    </a:p>
                    <a:p>
                      <a:pPr algn="ctr"/>
                      <a:r>
                        <a:rPr lang="en-US" sz="1100" b="0" u="none" strike="noStrike" dirty="0">
                          <a:effectLst/>
                          <a:latin typeface="Aptos"/>
                        </a:rPr>
                        <a:t>0.002732 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65078078"/>
                  </a:ext>
                </a:extLst>
              </a:tr>
            </a:tbl>
          </a:graphicData>
        </a:graphic>
      </p:graphicFrame>
      <p:sp>
        <p:nvSpPr>
          <p:cNvPr id="10" name="TextBox 9">
            <a:extLst>
              <a:ext uri="{FF2B5EF4-FFF2-40B4-BE49-F238E27FC236}">
                <a16:creationId xmlns:a16="http://schemas.microsoft.com/office/drawing/2014/main" id="{6BE7247F-846D-98BA-D4A9-3632A2C1A9C4}"/>
              </a:ext>
            </a:extLst>
          </p:cNvPr>
          <p:cNvSpPr txBox="1"/>
          <p:nvPr/>
        </p:nvSpPr>
        <p:spPr>
          <a:xfrm>
            <a:off x="5520519" y="1585414"/>
            <a:ext cx="4983707"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bg1"/>
                </a:solidFill>
                <a:latin typeface="Aptos"/>
                <a:cs typeface="Segoe UI"/>
              </a:rPr>
              <a:t>Importance values indicate the relative contribution of each feature. A higher value means the feature is more influential in making predictions. The sum of all importance scores equals 1 (or 100% if expressed as percentages).</a:t>
            </a:r>
          </a:p>
          <a:p>
            <a:pPr marL="342900" indent="-342900">
              <a:buFont typeface="Arial"/>
              <a:buChar char="•"/>
            </a:pPr>
            <a:r>
              <a:rPr lang="en-US" sz="2400" dirty="0" err="1">
                <a:solidFill>
                  <a:schemeClr val="bg1"/>
                </a:solidFill>
                <a:latin typeface="Aptos"/>
                <a:cs typeface="Segoe UI"/>
              </a:rPr>
              <a:t>released_day</a:t>
            </a:r>
            <a:r>
              <a:rPr lang="en-US" sz="2400" dirty="0">
                <a:solidFill>
                  <a:schemeClr val="bg1"/>
                </a:solidFill>
                <a:latin typeface="Aptos"/>
                <a:cs typeface="Segoe UI"/>
              </a:rPr>
              <a:t> (0.182018) is the most important feature, meaning variations in the day a song is released have the greatest effect on the target variable (e.g., streams).</a:t>
            </a:r>
          </a:p>
          <a:p>
            <a:pPr marL="342900" indent="-342900">
              <a:buFont typeface="Arial"/>
              <a:buChar char="•"/>
            </a:pPr>
            <a:endParaRPr lang="en-US" sz="2000" dirty="0">
              <a:solidFill>
                <a:schemeClr val="bg1"/>
              </a:solidFill>
              <a:latin typeface="Aptos"/>
              <a:cs typeface="Segoe UI"/>
            </a:endParaRPr>
          </a:p>
        </p:txBody>
      </p:sp>
    </p:spTree>
    <p:extLst>
      <p:ext uri="{BB962C8B-B14F-4D97-AF65-F5344CB8AC3E}">
        <p14:creationId xmlns:p14="http://schemas.microsoft.com/office/powerpoint/2010/main" val="4139586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p:txBody>
          <a:bodyPr/>
          <a:lstStyle/>
          <a:p>
            <a:r>
              <a:rPr lang="en-US" sz="3200" dirty="0"/>
              <a:t>Model's optimal feature combination</a:t>
            </a:r>
            <a:endParaRPr lang="en-US" sz="3200" dirty="0">
              <a:ln w="12700">
                <a:solidFill>
                  <a:srgbClr val="01E100">
                    <a:lumMod val="60000"/>
                    <a:lumOff val="40000"/>
                  </a:srgbClr>
                </a:solidFill>
              </a:ln>
              <a:effectLst>
                <a:glow rad="88900">
                  <a:srgbClr val="01E100">
                    <a:alpha val="50000"/>
                  </a:srgbClr>
                </a:glow>
              </a:effectLst>
            </a:endParaRPr>
          </a:p>
        </p:txBody>
      </p:sp>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17</a:t>
            </a:fld>
            <a:endParaRPr lang="en-US" dirty="0"/>
          </a:p>
        </p:txBody>
      </p:sp>
      <p:sp>
        <p:nvSpPr>
          <p:cNvPr id="10" name="TextBox 9">
            <a:extLst>
              <a:ext uri="{FF2B5EF4-FFF2-40B4-BE49-F238E27FC236}">
                <a16:creationId xmlns:a16="http://schemas.microsoft.com/office/drawing/2014/main" id="{6BE7247F-846D-98BA-D4A9-3632A2C1A9C4}"/>
              </a:ext>
            </a:extLst>
          </p:cNvPr>
          <p:cNvSpPr txBox="1"/>
          <p:nvPr/>
        </p:nvSpPr>
        <p:spPr>
          <a:xfrm>
            <a:off x="5520519" y="1585414"/>
            <a:ext cx="498370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bg1"/>
                </a:solidFill>
                <a:latin typeface="Aptos"/>
                <a:cs typeface="Segoe UI"/>
              </a:rPr>
              <a:t>Three artists</a:t>
            </a:r>
          </a:p>
          <a:p>
            <a:pPr marL="342900" indent="-342900">
              <a:buFont typeface="Arial"/>
              <a:buChar char="•"/>
            </a:pPr>
            <a:r>
              <a:rPr lang="en-US" sz="2400" dirty="0">
                <a:solidFill>
                  <a:schemeClr val="bg1"/>
                </a:solidFill>
                <a:latin typeface="Aptos"/>
                <a:cs typeface="Segoe UI"/>
              </a:rPr>
              <a:t>Released in July on the 31st</a:t>
            </a:r>
          </a:p>
          <a:p>
            <a:pPr marL="342900" indent="-342900">
              <a:buFont typeface="Arial"/>
              <a:buChar char="•"/>
            </a:pPr>
            <a:r>
              <a:rPr lang="en-US" sz="2400" dirty="0">
                <a:solidFill>
                  <a:schemeClr val="bg1"/>
                </a:solidFill>
                <a:latin typeface="Aptos"/>
                <a:cs typeface="Segoe UI"/>
              </a:rPr>
              <a:t>A relatively fast tempo (around 169 bpm)</a:t>
            </a:r>
          </a:p>
          <a:p>
            <a:pPr marL="342900" indent="-342900">
              <a:buFont typeface="Arial"/>
              <a:buChar char="•"/>
            </a:pPr>
            <a:r>
              <a:rPr lang="en-US" sz="2400" dirty="0">
                <a:solidFill>
                  <a:schemeClr val="bg1"/>
                </a:solidFill>
                <a:latin typeface="Aptos"/>
                <a:cs typeface="Segoe UI"/>
              </a:rPr>
              <a:t>A key of B major or similar</a:t>
            </a:r>
          </a:p>
          <a:p>
            <a:pPr marL="342900" indent="-342900">
              <a:buFont typeface="Arial"/>
              <a:buChar char="•"/>
            </a:pPr>
            <a:r>
              <a:rPr lang="en-US" sz="2400" dirty="0">
                <a:solidFill>
                  <a:schemeClr val="bg1"/>
                </a:solidFill>
                <a:latin typeface="Aptos"/>
                <a:cs typeface="Segoe UI"/>
              </a:rPr>
              <a:t>A major scale mode</a:t>
            </a:r>
          </a:p>
          <a:p>
            <a:pPr marL="342900" indent="-342900">
              <a:buFont typeface="Arial"/>
              <a:buChar char="•"/>
            </a:pPr>
            <a:r>
              <a:rPr lang="en-US" sz="2400" dirty="0">
                <a:solidFill>
                  <a:schemeClr val="bg1"/>
                </a:solidFill>
                <a:latin typeface="Aptos"/>
                <a:cs typeface="Segoe UI"/>
              </a:rPr>
              <a:t>Moderate energy, positivity (valence), and instrumental content</a:t>
            </a:r>
          </a:p>
          <a:p>
            <a:pPr marL="342900" indent="-342900">
              <a:buFont typeface="Arial"/>
              <a:buChar char="•"/>
            </a:pPr>
            <a:r>
              <a:rPr lang="en-US" sz="2400" dirty="0">
                <a:solidFill>
                  <a:schemeClr val="bg1"/>
                </a:solidFill>
                <a:latin typeface="Aptos"/>
                <a:cs typeface="Segoe UI"/>
              </a:rPr>
              <a:t>Minimal </a:t>
            </a:r>
            <a:r>
              <a:rPr lang="en-US" sz="2400" dirty="0" err="1">
                <a:solidFill>
                  <a:schemeClr val="bg1"/>
                </a:solidFill>
                <a:latin typeface="Aptos"/>
                <a:cs typeface="Segoe UI"/>
              </a:rPr>
              <a:t>acousticness</a:t>
            </a:r>
          </a:p>
          <a:p>
            <a:pPr marL="342900" indent="-342900">
              <a:buFont typeface="Arial"/>
              <a:buChar char="•"/>
            </a:pPr>
            <a:r>
              <a:rPr lang="en-US" sz="2400" dirty="0">
                <a:solidFill>
                  <a:schemeClr val="bg1"/>
                </a:solidFill>
                <a:latin typeface="Aptos"/>
                <a:cs typeface="Segoe UI"/>
              </a:rPr>
              <a:t>Moderate danceability and speech content</a:t>
            </a:r>
          </a:p>
          <a:p>
            <a:pPr marL="342900" indent="-342900">
              <a:buFont typeface="Arial"/>
              <a:buChar char="•"/>
            </a:pPr>
            <a:endParaRPr lang="en-US" sz="2400" dirty="0">
              <a:solidFill>
                <a:schemeClr val="bg1"/>
              </a:solidFill>
              <a:latin typeface="Aptos"/>
              <a:cs typeface="Segoe UI"/>
            </a:endParaRPr>
          </a:p>
          <a:p>
            <a:pPr marL="342900" indent="-342900">
              <a:buFont typeface="Arial"/>
              <a:buChar char="•"/>
            </a:pPr>
            <a:endParaRPr lang="en-US" sz="2400" dirty="0">
              <a:solidFill>
                <a:schemeClr val="bg1"/>
              </a:solidFill>
              <a:latin typeface="Aptos"/>
              <a:cs typeface="Segoe UI"/>
            </a:endParaRPr>
          </a:p>
        </p:txBody>
      </p:sp>
      <p:graphicFrame>
        <p:nvGraphicFramePr>
          <p:cNvPr id="8" name="Content Placeholder 7">
            <a:extLst>
              <a:ext uri="{FF2B5EF4-FFF2-40B4-BE49-F238E27FC236}">
                <a16:creationId xmlns:a16="http://schemas.microsoft.com/office/drawing/2014/main" id="{BA039001-9167-F6DA-1B9E-638B9AD4CE55}"/>
              </a:ext>
            </a:extLst>
          </p:cNvPr>
          <p:cNvGraphicFramePr>
            <a:graphicFrameLocks noGrp="1"/>
          </p:cNvGraphicFramePr>
          <p:nvPr>
            <p:ph sz="quarter" idx="12"/>
            <p:extLst>
              <p:ext uri="{D42A27DB-BD31-4B8C-83A1-F6EECF244321}">
                <p14:modId xmlns:p14="http://schemas.microsoft.com/office/powerpoint/2010/main" val="1684475873"/>
              </p:ext>
            </p:extLst>
          </p:nvPr>
        </p:nvGraphicFramePr>
        <p:xfrm>
          <a:off x="1071834" y="1718372"/>
          <a:ext cx="3218440" cy="4878964"/>
        </p:xfrm>
        <a:graphic>
          <a:graphicData uri="http://schemas.openxmlformats.org/drawingml/2006/table">
            <a:tbl>
              <a:tblPr bandRow="1">
                <a:tableStyleId>{5C22544A-7EE6-4342-B048-85BDC9FD1C3A}</a:tableStyleId>
              </a:tblPr>
              <a:tblGrid>
                <a:gridCol w="1864234">
                  <a:extLst>
                    <a:ext uri="{9D8B030D-6E8A-4147-A177-3AD203B41FA5}">
                      <a16:colId xmlns:a16="http://schemas.microsoft.com/office/drawing/2014/main" val="4169016029"/>
                    </a:ext>
                  </a:extLst>
                </a:gridCol>
                <a:gridCol w="1354206">
                  <a:extLst>
                    <a:ext uri="{9D8B030D-6E8A-4147-A177-3AD203B41FA5}">
                      <a16:colId xmlns:a16="http://schemas.microsoft.com/office/drawing/2014/main" val="1950516244"/>
                    </a:ext>
                  </a:extLst>
                </a:gridCol>
              </a:tblGrid>
              <a:tr h="307785">
                <a:tc>
                  <a:txBody>
                    <a:bodyPr/>
                    <a:lstStyle/>
                    <a:p>
                      <a:pPr algn="ctr" fontAlgn="ctr"/>
                      <a:r>
                        <a:rPr lang="en-US" sz="1600" b="1" i="0" u="none" strike="noStrike" dirty="0">
                          <a:solidFill>
                            <a:srgbClr val="000000"/>
                          </a:solidFill>
                          <a:effectLst/>
                          <a:latin typeface="Aptos"/>
                        </a:rPr>
                        <a:t>Feature</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0000"/>
                          </a:solidFill>
                          <a:effectLst/>
                          <a:latin typeface="Aptos"/>
                        </a:rPr>
                        <a:t>Value</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65455139"/>
                  </a:ext>
                </a:extLst>
              </a:tr>
              <a:tr h="307785">
                <a:tc>
                  <a:txBody>
                    <a:bodyPr/>
                    <a:lstStyle/>
                    <a:p>
                      <a:pPr algn="ctr" fontAlgn="ctr"/>
                      <a:r>
                        <a:rPr lang="en-US" sz="1600" b="1" i="0" u="none" strike="noStrike" dirty="0" err="1">
                          <a:solidFill>
                            <a:srgbClr val="000000"/>
                          </a:solidFill>
                          <a:effectLst/>
                          <a:latin typeface="Aptos"/>
                        </a:rPr>
                        <a:t>artist_count</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3.0 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61018452"/>
                  </a:ext>
                </a:extLst>
              </a:tr>
              <a:tr h="307785">
                <a:tc>
                  <a:txBody>
                    <a:bodyPr/>
                    <a:lstStyle/>
                    <a:p>
                      <a:pPr algn="ctr" fontAlgn="ctr"/>
                      <a:r>
                        <a:rPr lang="en-US" sz="1600" b="1" i="0" u="none" strike="noStrike" dirty="0" err="1">
                          <a:solidFill>
                            <a:srgbClr val="000000"/>
                          </a:solidFill>
                          <a:effectLst/>
                          <a:latin typeface="Aptos"/>
                        </a:rPr>
                        <a:t>released_month</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7 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24608899"/>
                  </a:ext>
                </a:extLst>
              </a:tr>
              <a:tr h="307785">
                <a:tc>
                  <a:txBody>
                    <a:bodyPr/>
                    <a:lstStyle/>
                    <a:p>
                      <a:pPr algn="ctr" fontAlgn="ctr"/>
                      <a:r>
                        <a:rPr lang="en-US" sz="1600" b="1" i="0" u="none" strike="noStrike" dirty="0" err="1">
                          <a:solidFill>
                            <a:srgbClr val="000000"/>
                          </a:solidFill>
                          <a:effectLst/>
                          <a:latin typeface="Aptos"/>
                        </a:rPr>
                        <a:t>released_day</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31 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38447556"/>
                  </a:ext>
                </a:extLst>
              </a:tr>
              <a:tr h="307785">
                <a:tc>
                  <a:txBody>
                    <a:bodyPr/>
                    <a:lstStyle/>
                    <a:p>
                      <a:pPr algn="ctr" fontAlgn="ctr"/>
                      <a:r>
                        <a:rPr lang="en-US" sz="1600" b="1" i="0" u="none" strike="noStrike" dirty="0">
                          <a:solidFill>
                            <a:srgbClr val="000000"/>
                          </a:solidFill>
                          <a:effectLst/>
                          <a:latin typeface="Aptos"/>
                        </a:rPr>
                        <a:t>bpm</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168.89 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9649255"/>
                  </a:ext>
                </a:extLst>
              </a:tr>
              <a:tr h="307785">
                <a:tc>
                  <a:txBody>
                    <a:bodyPr/>
                    <a:lstStyle/>
                    <a:p>
                      <a:pPr algn="ctr" fontAlgn="ctr"/>
                      <a:r>
                        <a:rPr lang="en-US" sz="1600" b="1" i="0" u="none" strike="noStrike" dirty="0">
                          <a:solidFill>
                            <a:srgbClr val="000000"/>
                          </a:solidFill>
                          <a:effectLst/>
                          <a:latin typeface="Aptos"/>
                        </a:rPr>
                        <a:t>key</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11 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79448208"/>
                  </a:ext>
                </a:extLst>
              </a:tr>
              <a:tr h="307785">
                <a:tc>
                  <a:txBody>
                    <a:bodyPr/>
                    <a:lstStyle/>
                    <a:p>
                      <a:pPr algn="ctr" fontAlgn="ctr"/>
                      <a:r>
                        <a:rPr lang="en-US" sz="1600" b="1" i="0" u="none" strike="noStrike" dirty="0">
                          <a:solidFill>
                            <a:srgbClr val="000000"/>
                          </a:solidFill>
                          <a:effectLst/>
                          <a:latin typeface="Aptos"/>
                        </a:rPr>
                        <a:t>mode</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1 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4190800"/>
                  </a:ext>
                </a:extLst>
              </a:tr>
              <a:tr h="307785">
                <a:tc>
                  <a:txBody>
                    <a:bodyPr/>
                    <a:lstStyle/>
                    <a:p>
                      <a:pPr algn="ctr" fontAlgn="ctr"/>
                      <a:r>
                        <a:rPr lang="en-US" sz="1600" b="1" i="0" u="none" strike="noStrike" dirty="0">
                          <a:solidFill>
                            <a:srgbClr val="000000"/>
                          </a:solidFill>
                          <a:effectLst/>
                          <a:latin typeface="Aptos"/>
                        </a:rPr>
                        <a:t>danceability_%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0.1111 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87947183"/>
                  </a:ext>
                </a:extLst>
              </a:tr>
              <a:tr h="307785">
                <a:tc>
                  <a:txBody>
                    <a:bodyPr/>
                    <a:lstStyle/>
                    <a:p>
                      <a:pPr algn="ctr" fontAlgn="ctr"/>
                      <a:r>
                        <a:rPr lang="en-US" sz="1600" b="1" i="0" u="none" strike="noStrike" dirty="0">
                          <a:solidFill>
                            <a:srgbClr val="000000"/>
                          </a:solidFill>
                          <a:effectLst/>
                          <a:latin typeface="Aptos"/>
                        </a:rPr>
                        <a:t>valence_%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0.7778 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8370166"/>
                  </a:ext>
                </a:extLst>
              </a:tr>
              <a:tr h="307785">
                <a:tc>
                  <a:txBody>
                    <a:bodyPr/>
                    <a:lstStyle/>
                    <a:p>
                      <a:pPr algn="ctr" fontAlgn="ctr"/>
                      <a:r>
                        <a:rPr lang="en-US" sz="1600" b="1" i="0" u="none" strike="noStrike" dirty="0">
                          <a:solidFill>
                            <a:srgbClr val="000000"/>
                          </a:solidFill>
                          <a:effectLst/>
                          <a:latin typeface="Aptos"/>
                        </a:rPr>
                        <a:t>energy_%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0.6667 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61401838"/>
                  </a:ext>
                </a:extLst>
              </a:tr>
              <a:tr h="307785">
                <a:tc>
                  <a:txBody>
                    <a:bodyPr/>
                    <a:lstStyle/>
                    <a:p>
                      <a:pPr algn="ctr" fontAlgn="ctr"/>
                      <a:r>
                        <a:rPr lang="en-US" sz="1600" b="1" i="0" u="none" strike="noStrike" dirty="0" err="1">
                          <a:solidFill>
                            <a:srgbClr val="000000"/>
                          </a:solidFill>
                          <a:effectLst/>
                          <a:latin typeface="Aptos"/>
                        </a:rPr>
                        <a:t>acousticness</a:t>
                      </a:r>
                      <a:r>
                        <a:rPr lang="en-US" sz="1600" b="1" i="0" u="none" strike="noStrike" dirty="0">
                          <a:solidFill>
                            <a:srgbClr val="000000"/>
                          </a:solidFill>
                          <a:effectLst/>
                          <a:latin typeface="Aptos"/>
                        </a:rPr>
                        <a:t>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0 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8567841"/>
                  </a:ext>
                </a:extLst>
              </a:tr>
              <a:tr h="581373">
                <a:tc>
                  <a:txBody>
                    <a:bodyPr/>
                    <a:lstStyle/>
                    <a:p>
                      <a:pPr algn="ctr" fontAlgn="ctr"/>
                      <a:r>
                        <a:rPr lang="en-US" sz="1600" b="1" i="0" u="none" strike="noStrike" err="1">
                          <a:solidFill>
                            <a:srgbClr val="000000"/>
                          </a:solidFill>
                          <a:effectLst/>
                          <a:latin typeface="Aptos"/>
                        </a:rPr>
                        <a:t>instrumentalness</a:t>
                      </a:r>
                      <a:r>
                        <a:rPr lang="en-US" sz="1600" b="1" i="0" u="none" strike="noStrike">
                          <a:solidFill>
                            <a:srgbClr val="000000"/>
                          </a:solidFill>
                          <a:effectLst/>
                          <a:latin typeface="Aptos"/>
                        </a:rPr>
                        <a:t>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0.8889 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05454852"/>
                  </a:ext>
                </a:extLst>
              </a:tr>
              <a:tr h="307785">
                <a:tc>
                  <a:txBody>
                    <a:bodyPr/>
                    <a:lstStyle/>
                    <a:p>
                      <a:pPr algn="ctr" fontAlgn="ctr"/>
                      <a:r>
                        <a:rPr lang="en-US" sz="1600" b="1" i="0" u="none" strike="noStrike" dirty="0">
                          <a:solidFill>
                            <a:srgbClr val="000000"/>
                          </a:solidFill>
                          <a:effectLst/>
                          <a:latin typeface="Aptos"/>
                        </a:rPr>
                        <a:t>liveness_%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0.5556 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4557034"/>
                  </a:ext>
                </a:extLst>
              </a:tr>
              <a:tr h="307785">
                <a:tc>
                  <a:txBody>
                    <a:bodyPr/>
                    <a:lstStyle/>
                    <a:p>
                      <a:pPr algn="ctr" fontAlgn="ctr"/>
                      <a:r>
                        <a:rPr lang="en-US" sz="1600" b="1" i="0" u="none" strike="noStrike" dirty="0" err="1">
                          <a:solidFill>
                            <a:srgbClr val="000000"/>
                          </a:solidFill>
                          <a:effectLst/>
                          <a:latin typeface="Aptos"/>
                        </a:rPr>
                        <a:t>speechiness</a:t>
                      </a:r>
                      <a:r>
                        <a:rPr lang="en-US" sz="1600" b="1" i="0" u="none" strike="noStrike" dirty="0">
                          <a:solidFill>
                            <a:srgbClr val="000000"/>
                          </a:solidFill>
                          <a:effectLst/>
                          <a:latin typeface="Aptos"/>
                        </a:rPr>
                        <a:t>_%</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600" b="0" i="0" u="none" strike="noStrike" dirty="0">
                          <a:solidFill>
                            <a:srgbClr val="000000"/>
                          </a:solidFill>
                          <a:effectLst/>
                          <a:latin typeface="Aptos"/>
                        </a:rPr>
                        <a:t>0.3333 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24705399"/>
                  </a:ext>
                </a:extLst>
              </a:tr>
              <a:tr h="296386">
                <a:tc>
                  <a:txBody>
                    <a:bodyPr/>
                    <a:lstStyle/>
                    <a:p>
                      <a:pPr algn="ctr" fontAlgn="ctr"/>
                      <a:r>
                        <a:rPr lang="en-US" sz="1600" b="1" i="0" u="none" strike="noStrike" err="1">
                          <a:solidFill>
                            <a:srgbClr val="000000"/>
                          </a:solidFill>
                          <a:effectLst/>
                          <a:latin typeface="Aptos"/>
                        </a:rPr>
                        <a:t>predicted_streams</a:t>
                      </a:r>
                      <a:r>
                        <a:rPr lang="en-US" sz="1600" b="0" i="0" u="none" strike="noStrike" dirty="0">
                          <a:solidFill>
                            <a:srgbClr val="000000"/>
                          </a:solidFill>
                          <a:effectLst/>
                          <a:latin typeface="Aptos"/>
                        </a:rPr>
                        <a:t> </a:t>
                      </a:r>
                      <a:endParaRPr lang="en-US" sz="1600" b="1" i="0" u="none" strike="noStrike" dirty="0">
                        <a:solidFill>
                          <a:srgbClr val="000000"/>
                        </a:solidFill>
                        <a:effectLst/>
                        <a:latin typeface="Aptos"/>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Aptos"/>
                        </a:rPr>
                        <a:t>1,338,916,000 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23638075"/>
                  </a:ext>
                </a:extLst>
              </a:tr>
            </a:tbl>
          </a:graphicData>
        </a:graphic>
      </p:graphicFrame>
    </p:spTree>
    <p:extLst>
      <p:ext uri="{BB962C8B-B14F-4D97-AF65-F5344CB8AC3E}">
        <p14:creationId xmlns:p14="http://schemas.microsoft.com/office/powerpoint/2010/main" val="2391403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8B79F-6299-D0CB-F32E-D2874E589D45}"/>
              </a:ext>
            </a:extLst>
          </p:cNvPr>
          <p:cNvSpPr>
            <a:spLocks noGrp="1"/>
          </p:cNvSpPr>
          <p:nvPr>
            <p:ph type="title"/>
          </p:nvPr>
        </p:nvSpPr>
        <p:spPr/>
        <p:txBody>
          <a:bodyPr/>
          <a:lstStyle/>
          <a:p>
            <a:r>
              <a:rPr lang="en-US" sz="4800" dirty="0">
                <a:cs typeface="Calibri Light"/>
              </a:rPr>
              <a:t>Conclusion</a:t>
            </a:r>
            <a:endParaRPr lang="en-US" sz="4800"/>
          </a:p>
        </p:txBody>
      </p:sp>
      <p:sp>
        <p:nvSpPr>
          <p:cNvPr id="5" name="Text Placeholder 4">
            <a:extLst>
              <a:ext uri="{FF2B5EF4-FFF2-40B4-BE49-F238E27FC236}">
                <a16:creationId xmlns:a16="http://schemas.microsoft.com/office/drawing/2014/main" id="{13012716-8D60-CFBF-08C3-3F94C51A24D2}"/>
              </a:ext>
            </a:extLst>
          </p:cNvPr>
          <p:cNvSpPr>
            <a:spLocks noGrp="1"/>
          </p:cNvSpPr>
          <p:nvPr>
            <p:ph type="body" sz="quarter" idx="12"/>
          </p:nvPr>
        </p:nvSpPr>
        <p:spPr/>
        <p:txBody>
          <a:bodyPr/>
          <a:lstStyle/>
          <a:p>
            <a:r>
              <a:rPr lang="en-US" dirty="0">
                <a:cs typeface="Calibri Light"/>
              </a:rPr>
              <a:t>Spotify Data Analysis</a:t>
            </a:r>
            <a:endParaRPr lang="en-US"/>
          </a:p>
        </p:txBody>
      </p:sp>
      <p:sp>
        <p:nvSpPr>
          <p:cNvPr id="2" name="Slide Number Placeholder 1">
            <a:extLst>
              <a:ext uri="{FF2B5EF4-FFF2-40B4-BE49-F238E27FC236}">
                <a16:creationId xmlns:a16="http://schemas.microsoft.com/office/drawing/2014/main" id="{989C4D78-9700-9D1F-6F8D-4DB446A0EE65}"/>
              </a:ext>
            </a:extLst>
          </p:cNvPr>
          <p:cNvSpPr>
            <a:spLocks noGrp="1"/>
          </p:cNvSpPr>
          <p:nvPr>
            <p:ph type="sldNum" sz="quarter" idx="10"/>
          </p:nvPr>
        </p:nvSpPr>
        <p:spPr/>
        <p:txBody>
          <a:bodyPr/>
          <a:lstStyle/>
          <a:p>
            <a:fld id="{0FF9F32E-65A7-074C-AFA1-DE0771000F54}" type="slidenum">
              <a:rPr lang="en-US" smtClean="0"/>
              <a:pPr/>
              <a:t>18</a:t>
            </a:fld>
            <a:endParaRPr lang="en-US"/>
          </a:p>
        </p:txBody>
      </p:sp>
      <p:sp>
        <p:nvSpPr>
          <p:cNvPr id="3" name="Footer Placeholder 2">
            <a:extLst>
              <a:ext uri="{FF2B5EF4-FFF2-40B4-BE49-F238E27FC236}">
                <a16:creationId xmlns:a16="http://schemas.microsoft.com/office/drawing/2014/main" id="{DB659CB4-23A9-6ECD-CF15-23A7D3352F43}"/>
              </a:ext>
            </a:extLst>
          </p:cNvPr>
          <p:cNvSpPr>
            <a:spLocks noGrp="1"/>
          </p:cNvSpPr>
          <p:nvPr>
            <p:ph type="ftr" sz="quarter" idx="11"/>
          </p:nvPr>
        </p:nvSpPr>
        <p:spPr/>
        <p:txBody>
          <a:bodyPr/>
          <a:lstStyle/>
          <a:p>
            <a:r>
              <a:rPr lang="en-US" dirty="0">
                <a:solidFill>
                  <a:srgbClr val="005AFF"/>
                </a:solidFill>
                <a:ea typeface="+mn-lt"/>
                <a:cs typeface="+mn-lt"/>
              </a:rPr>
              <a:t>Joshua Au-Yeung &amp; Haichen Zhang</a:t>
            </a:r>
            <a:endParaRPr lang="en-US" b="0" dirty="0">
              <a:solidFill>
                <a:srgbClr val="000000"/>
              </a:solidFill>
              <a:ea typeface="+mn-lt"/>
              <a:cs typeface="+mn-lt"/>
            </a:endParaRPr>
          </a:p>
          <a:p>
            <a:endParaRPr lang="en-US" dirty="0"/>
          </a:p>
        </p:txBody>
      </p:sp>
    </p:spTree>
    <p:extLst>
      <p:ext uri="{BB962C8B-B14F-4D97-AF65-F5344CB8AC3E}">
        <p14:creationId xmlns:p14="http://schemas.microsoft.com/office/powerpoint/2010/main" val="105026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descr="Woman in hoodie dancing on neon background">
            <a:extLst>
              <a:ext uri="{FF2B5EF4-FFF2-40B4-BE49-F238E27FC236}">
                <a16:creationId xmlns:a16="http://schemas.microsoft.com/office/drawing/2014/main" id="{4A388B0F-F612-7554-040A-2E592E43A9F7}"/>
              </a:ext>
            </a:extLst>
          </p:cNvPr>
          <p:cNvPicPr>
            <a:picLocks noGrp="1" noChangeAspect="1"/>
          </p:cNvPicPr>
          <p:nvPr>
            <p:ph type="pic" sz="quarter" idx="13"/>
          </p:nvPr>
        </p:nvPicPr>
        <p:blipFill>
          <a:blip r:embed="rId2"/>
          <a:srcRect t="541" b="541"/>
          <a:stretch>
            <a:fillRect/>
          </a:stretch>
        </p:blipFill>
        <p:spPr/>
      </p:pic>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1" y="-1499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p:txBody>
          <a:bodyPr/>
          <a:lstStyle/>
          <a:p>
            <a:r>
              <a:rPr lang="en-US" dirty="0"/>
              <a:t>Objectives</a:t>
            </a:r>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p:txBody>
          <a:bodyPr vert="horz" lIns="0" tIns="0" rIns="0" bIns="0" rtlCol="0" anchor="t">
            <a:noAutofit/>
          </a:bodyPr>
          <a:lstStyle/>
          <a:p>
            <a:pPr>
              <a:lnSpc>
                <a:spcPct val="100000"/>
              </a:lnSpc>
            </a:pPr>
            <a:r>
              <a:rPr lang="en-US" dirty="0">
                <a:latin typeface="Avenir Next LT Pro"/>
              </a:rPr>
              <a:t>Study the correlation between musical attributes and song popularity</a:t>
            </a:r>
            <a:endParaRPr lang="en-US"/>
          </a:p>
          <a:p>
            <a:pPr>
              <a:lnSpc>
                <a:spcPct val="100000"/>
              </a:lnSpc>
            </a:pPr>
            <a:r>
              <a:rPr lang="en-US" dirty="0">
                <a:latin typeface="Avenir Next LT Pro"/>
              </a:rPr>
              <a:t>Build machine learning model to predict song popularity based on Musical Attributes</a:t>
            </a:r>
          </a:p>
          <a:p>
            <a:pPr>
              <a:lnSpc>
                <a:spcPct val="100000"/>
              </a:lnSpc>
            </a:pPr>
            <a:endParaRPr lang="en-US" dirty="0"/>
          </a:p>
        </p:txBody>
      </p:sp>
      <p:sp>
        <p:nvSpPr>
          <p:cNvPr id="3" name="Slide Number Placeholder 2">
            <a:extLst>
              <a:ext uri="{FF2B5EF4-FFF2-40B4-BE49-F238E27FC236}">
                <a16:creationId xmlns:a16="http://schemas.microsoft.com/office/drawing/2014/main" id="{3407691E-494B-78A8-2BB1-780F4111EB1C}"/>
              </a:ext>
            </a:extLst>
          </p:cNvPr>
          <p:cNvSpPr>
            <a:spLocks noGrp="1"/>
          </p:cNvSpPr>
          <p:nvPr>
            <p:ph type="sldNum" sz="quarter" idx="10"/>
          </p:nvPr>
        </p:nvSpPr>
        <p:spPr/>
        <p:txBody>
          <a:bodyPr/>
          <a:lstStyle/>
          <a:p>
            <a:fld id="{0FF9F32E-65A7-074C-AFA1-DE0771000F54}" type="slidenum">
              <a:rPr lang="en-US" smtClean="0"/>
              <a:pPr/>
              <a:t>2</a:t>
            </a:fld>
            <a:endParaRPr lang="en-US" dirty="0"/>
          </a:p>
        </p:txBody>
      </p:sp>
      <p:sp>
        <p:nvSpPr>
          <p:cNvPr id="4" name="Footer Placeholder 3">
            <a:extLst>
              <a:ext uri="{FF2B5EF4-FFF2-40B4-BE49-F238E27FC236}">
                <a16:creationId xmlns:a16="http://schemas.microsoft.com/office/drawing/2014/main" id="{9DD0FCE1-0E8E-E28B-F7DD-B2BFE77E7154}"/>
              </a:ext>
            </a:extLst>
          </p:cNvPr>
          <p:cNvSpPr>
            <a:spLocks noGrp="1"/>
          </p:cNvSpPr>
          <p:nvPr>
            <p:ph type="ftr" sz="quarter" idx="11"/>
          </p:nvPr>
        </p:nvSpPr>
        <p:spPr/>
        <p:txBody>
          <a:bodyPr/>
          <a:lstStyle/>
          <a:p>
            <a:r>
              <a:rPr lang="en-US" dirty="0"/>
              <a:t>Joshua Au-Yeung &amp; Haichen Zhang</a:t>
            </a:r>
          </a:p>
          <a:p>
            <a:endParaRPr lang="en-US" dirty="0"/>
          </a:p>
        </p:txBody>
      </p:sp>
    </p:spTree>
    <p:extLst>
      <p:ext uri="{BB962C8B-B14F-4D97-AF65-F5344CB8AC3E}">
        <p14:creationId xmlns:p14="http://schemas.microsoft.com/office/powerpoint/2010/main" val="365231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r>
              <a:rPr lang="en-US" dirty="0"/>
              <a:t>Overview</a:t>
            </a:r>
            <a:endParaRPr lang="en-US" dirty="0">
              <a:ln w="12700">
                <a:solidFill>
                  <a:srgbClr val="01E100">
                    <a:lumMod val="60000"/>
                    <a:lumOff val="40000"/>
                  </a:srgbClr>
                </a:solidFill>
              </a:ln>
              <a:effectLst>
                <a:glow rad="88900">
                  <a:srgbClr val="01E100">
                    <a:alpha val="50000"/>
                  </a:srgbClr>
                </a:glow>
              </a:effectLst>
            </a:endParaRPr>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p:txBody>
          <a:bodyPr/>
          <a:lstStyle/>
          <a:p>
            <a:r>
              <a:rPr lang="en-US" sz="2800" dirty="0">
                <a:ea typeface="+mn-lt"/>
                <a:cs typeface="+mn-lt"/>
              </a:rPr>
              <a:t>What makes a song successful? Why do some songs get popular. Using data, we can find a quantitative answer to whether musical attributes have an impact on song popularity</a:t>
            </a:r>
            <a:endParaRPr lang="en-US"/>
          </a:p>
        </p:txBody>
      </p:sp>
      <p:sp>
        <p:nvSpPr>
          <p:cNvPr id="3" name="Slide Number Placeholder 2">
            <a:extLst>
              <a:ext uri="{FF2B5EF4-FFF2-40B4-BE49-F238E27FC236}">
                <a16:creationId xmlns:a16="http://schemas.microsoft.com/office/drawing/2014/main" id="{AE7F3499-1657-1696-5CEE-9306136EDADA}"/>
              </a:ext>
            </a:extLst>
          </p:cNvPr>
          <p:cNvSpPr>
            <a:spLocks noGrp="1"/>
          </p:cNvSpPr>
          <p:nvPr>
            <p:ph type="sldNum" sz="quarter" idx="10"/>
          </p:nvPr>
        </p:nvSpPr>
        <p:spPr/>
        <p:txBody>
          <a:bodyPr/>
          <a:lstStyle/>
          <a:p>
            <a:fld id="{0FF9F32E-65A7-074C-AFA1-DE0771000F54}" type="slidenum">
              <a:rPr lang="en-US" smtClean="0"/>
              <a:pPr/>
              <a:t>3</a:t>
            </a:fld>
            <a:endParaRPr lang="en-US" dirty="0"/>
          </a:p>
        </p:txBody>
      </p:sp>
      <p:sp>
        <p:nvSpPr>
          <p:cNvPr id="4" name="Footer Placeholder 3">
            <a:extLst>
              <a:ext uri="{FF2B5EF4-FFF2-40B4-BE49-F238E27FC236}">
                <a16:creationId xmlns:a16="http://schemas.microsoft.com/office/drawing/2014/main" id="{51C84A50-8CE3-3542-EF58-6104415DD2BA}"/>
              </a:ext>
            </a:extLst>
          </p:cNvPr>
          <p:cNvSpPr>
            <a:spLocks noGrp="1"/>
          </p:cNvSpPr>
          <p:nvPr>
            <p:ph type="ftr" sz="quarter" idx="11"/>
          </p:nvPr>
        </p:nvSpPr>
        <p:spPr/>
        <p:txBody>
          <a:bodyPr/>
          <a:lstStyle/>
          <a:p>
            <a:r>
              <a:rPr lang="en-US" dirty="0"/>
              <a:t>Joshua Au-Yeung &amp; Haichen Zhang</a:t>
            </a:r>
          </a:p>
        </p:txBody>
      </p:sp>
    </p:spTree>
    <p:extLst>
      <p:ext uri="{BB962C8B-B14F-4D97-AF65-F5344CB8AC3E}">
        <p14:creationId xmlns:p14="http://schemas.microsoft.com/office/powerpoint/2010/main" val="34683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Woman with pink hair wearing sunglasses and holding jacket">
            <a:extLst>
              <a:ext uri="{FF2B5EF4-FFF2-40B4-BE49-F238E27FC236}">
                <a16:creationId xmlns:a16="http://schemas.microsoft.com/office/drawing/2014/main" id="{89D0D014-6839-B98F-5873-20DD7BCD34B9}"/>
              </a:ext>
            </a:extLst>
          </p:cNvPr>
          <p:cNvPicPr>
            <a:picLocks noGrp="1" noChangeAspect="1"/>
          </p:cNvPicPr>
          <p:nvPr>
            <p:ph type="pic" sz="quarter" idx="13"/>
          </p:nvPr>
        </p:nvPicPr>
        <p:blipFill rotWithShape="1">
          <a:blip r:embed="rId2"/>
          <a:srcRect l="1188" t="1084" r="2261" b="2763"/>
          <a:stretch/>
        </p:blipFill>
        <p:spPr>
          <a:xfrm>
            <a:off x="8512934" y="3446776"/>
            <a:ext cx="3771449" cy="3411224"/>
          </a:xfrm>
          <a:prstGeom prst="rect">
            <a:avLst/>
          </a:prstGeom>
        </p:spPr>
      </p:pic>
      <p:sp>
        <p:nvSpPr>
          <p:cNvPr id="3" name="Text Placeholder 2">
            <a:extLst>
              <a:ext uri="{FF2B5EF4-FFF2-40B4-BE49-F238E27FC236}">
                <a16:creationId xmlns:a16="http://schemas.microsoft.com/office/drawing/2014/main" id="{1F46CD6A-62A7-904C-280C-4B0876CC15F6}"/>
              </a:ext>
            </a:extLst>
          </p:cNvPr>
          <p:cNvSpPr>
            <a:spLocks noGrp="1"/>
          </p:cNvSpPr>
          <p:nvPr>
            <p:ph type="body" sz="quarter" idx="12"/>
          </p:nvPr>
        </p:nvSpPr>
        <p:spPr>
          <a:xfrm rot="16200000">
            <a:off x="-2555947" y="2628900"/>
            <a:ext cx="5943600" cy="685800"/>
          </a:xfrm>
        </p:spPr>
        <p:txBody>
          <a:bodyPr/>
          <a:lstStyle/>
          <a:p>
            <a:r>
              <a:rPr lang="en-US" sz="4800" dirty="0">
                <a:ln w="12700">
                  <a:solidFill>
                    <a:schemeClr val="accent1">
                      <a:lumMod val="60000"/>
                      <a:lumOff val="40000"/>
                    </a:schemeClr>
                  </a:solidFill>
                </a:ln>
                <a:noFill/>
                <a:effectLst>
                  <a:glow rad="88900">
                    <a:schemeClr val="accent1">
                      <a:alpha val="50000"/>
                    </a:schemeClr>
                  </a:glow>
                </a:effectLst>
              </a:rPr>
              <a:t>Streaming</a:t>
            </a:r>
            <a:endParaRPr lang="en-US" dirty="0"/>
          </a:p>
        </p:txBody>
      </p:sp>
      <p:sp>
        <p:nvSpPr>
          <p:cNvPr id="7" name="Subtitle 6">
            <a:extLst>
              <a:ext uri="{FF2B5EF4-FFF2-40B4-BE49-F238E27FC236}">
                <a16:creationId xmlns:a16="http://schemas.microsoft.com/office/drawing/2014/main" id="{EECF38C9-4C4C-0CD0-62C6-61BD38A198F6}"/>
              </a:ext>
            </a:extLst>
          </p:cNvPr>
          <p:cNvSpPr>
            <a:spLocks noGrp="1"/>
          </p:cNvSpPr>
          <p:nvPr>
            <p:ph type="subTitle" idx="1"/>
          </p:nvPr>
        </p:nvSpPr>
        <p:spPr>
          <a:xfrm>
            <a:off x="833357" y="4333741"/>
            <a:ext cx="7604973" cy="2292440"/>
          </a:xfrm>
        </p:spPr>
        <p:txBody>
          <a:bodyPr/>
          <a:lstStyle/>
          <a:p>
            <a:pPr>
              <a:lnSpc>
                <a:spcPct val="100000"/>
              </a:lnSpc>
            </a:pPr>
            <a:r>
              <a:rPr lang="en-CA" sz="2000" b="0" i="0" cap="none" dirty="0">
                <a:effectLst/>
                <a:latin typeface="Aptos" panose="020B0004020202020204" pitchFamily="34" charset="0"/>
              </a:rPr>
              <a:t>The raw streams data exhibited a high variance with a right-skewed distribution.</a:t>
            </a:r>
          </a:p>
          <a:p>
            <a:pPr>
              <a:lnSpc>
                <a:spcPct val="100000"/>
              </a:lnSpc>
            </a:pPr>
            <a:r>
              <a:rPr lang="en-CA" sz="2000" b="0" i="0" cap="none" dirty="0">
                <a:effectLst/>
                <a:latin typeface="Aptos"/>
              </a:rPr>
              <a:t>Log-transformation makes it easier to see where the majority of the song’s streaming numbers lie, with few songs that take the top spot in streaming. But the data is still not normally distributed due to outliers and heavy tails. </a:t>
            </a:r>
            <a:endParaRPr lang="en-CA" sz="2000" cap="none" dirty="0">
              <a:latin typeface="Aptos"/>
            </a:endParaRPr>
          </a:p>
        </p:txBody>
      </p:sp>
      <p:pic>
        <p:nvPicPr>
          <p:cNvPr id="1026" name="Picture 2">
            <a:extLst>
              <a:ext uri="{FF2B5EF4-FFF2-40B4-BE49-F238E27FC236}">
                <a16:creationId xmlns:a16="http://schemas.microsoft.com/office/drawing/2014/main" id="{69C7A6D8-0711-1AF7-05B7-0F0DC615D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69" y="88491"/>
            <a:ext cx="5537107" cy="3994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C23103-5C18-35BB-848E-26401C97E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477" y="88491"/>
            <a:ext cx="5628875" cy="399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15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7E9C-FFB1-1CB7-E838-81A52932CEDB}"/>
            </a:ext>
          </a:extLst>
        </p:cNvPr>
        <p:cNvGrpSpPr/>
        <p:nvPr/>
      </p:nvGrpSpPr>
      <p:grpSpPr>
        <a:xfrm>
          <a:off x="0" y="0"/>
          <a:ext cx="0" cy="0"/>
          <a:chOff x="0" y="0"/>
          <a:chExt cx="0" cy="0"/>
        </a:xfrm>
      </p:grpSpPr>
      <p:sp>
        <p:nvSpPr>
          <p:cNvPr id="7" name="Subtitle 6">
            <a:extLst>
              <a:ext uri="{FF2B5EF4-FFF2-40B4-BE49-F238E27FC236}">
                <a16:creationId xmlns:a16="http://schemas.microsoft.com/office/drawing/2014/main" id="{E1659EC7-EDC5-210D-EC09-FDC2DE22F679}"/>
              </a:ext>
            </a:extLst>
          </p:cNvPr>
          <p:cNvSpPr>
            <a:spLocks noGrp="1"/>
          </p:cNvSpPr>
          <p:nvPr>
            <p:ph type="subTitle" idx="1"/>
          </p:nvPr>
        </p:nvSpPr>
        <p:spPr>
          <a:xfrm>
            <a:off x="113749" y="5999576"/>
            <a:ext cx="11560950" cy="560545"/>
          </a:xfrm>
        </p:spPr>
        <p:txBody>
          <a:bodyPr/>
          <a:lstStyle/>
          <a:p>
            <a:pPr>
              <a:lnSpc>
                <a:spcPct val="100000"/>
              </a:lnSpc>
            </a:pPr>
            <a:r>
              <a:rPr lang="en-CA" sz="2000" b="0" i="0" cap="none" dirty="0">
                <a:effectLst/>
                <a:latin typeface="Aptos" panose="020B0004020202020204" pitchFamily="34" charset="0"/>
              </a:rPr>
              <a:t>The dataset contains only highly streamed songs with a mean stream number over ~500MM. </a:t>
            </a:r>
          </a:p>
          <a:p>
            <a:pPr>
              <a:lnSpc>
                <a:spcPct val="100000"/>
              </a:lnSpc>
            </a:pPr>
            <a:r>
              <a:rPr lang="en-CA" sz="2000" b="0" cap="none" dirty="0"/>
              <a:t>The dataset heavily focuses on post-2011 songs, especially 2022 releases, limiting insights for musical trends over the earlier years.</a:t>
            </a:r>
          </a:p>
        </p:txBody>
      </p:sp>
      <p:pic>
        <p:nvPicPr>
          <p:cNvPr id="2050" name="Picture 2">
            <a:extLst>
              <a:ext uri="{FF2B5EF4-FFF2-40B4-BE49-F238E27FC236}">
                <a16:creationId xmlns:a16="http://schemas.microsoft.com/office/drawing/2014/main" id="{CB26C44E-71CF-84E5-0EEE-4425D2147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6" y="97058"/>
            <a:ext cx="12119048" cy="2794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403225E-52AD-036E-FEBF-B2A631B26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6" y="2893923"/>
            <a:ext cx="12119048" cy="278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83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10E62-4B2C-2CC9-8805-909828272E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2698F5-E9FF-F4E3-772B-C9B87E562E3A}"/>
              </a:ext>
            </a:extLst>
          </p:cNvPr>
          <p:cNvSpPr>
            <a:spLocks noGrp="1"/>
          </p:cNvSpPr>
          <p:nvPr>
            <p:ph type="title"/>
          </p:nvPr>
        </p:nvSpPr>
        <p:spPr/>
        <p:txBody>
          <a:bodyPr/>
          <a:lstStyle/>
          <a:p>
            <a:r>
              <a:rPr lang="en-US" dirty="0"/>
              <a:t>Dataset Statistics</a:t>
            </a:r>
          </a:p>
        </p:txBody>
      </p:sp>
      <p:sp>
        <p:nvSpPr>
          <p:cNvPr id="3" name="Footer Placeholder 2">
            <a:extLst>
              <a:ext uri="{FF2B5EF4-FFF2-40B4-BE49-F238E27FC236}">
                <a16:creationId xmlns:a16="http://schemas.microsoft.com/office/drawing/2014/main" id="{277D692B-A9CF-7661-148E-798AD3BDA962}"/>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91305AC5-7F20-72CA-E87B-411DC80D123D}"/>
              </a:ext>
            </a:extLst>
          </p:cNvPr>
          <p:cNvSpPr>
            <a:spLocks noGrp="1"/>
          </p:cNvSpPr>
          <p:nvPr>
            <p:ph type="sldNum" sz="quarter" idx="10"/>
          </p:nvPr>
        </p:nvSpPr>
        <p:spPr/>
        <p:txBody>
          <a:bodyPr/>
          <a:lstStyle/>
          <a:p>
            <a:fld id="{0FF9F32E-65A7-074C-AFA1-DE0771000F54}" type="slidenum">
              <a:rPr lang="en-US" smtClean="0"/>
              <a:pPr/>
              <a:t>6</a:t>
            </a:fld>
            <a:endParaRPr lang="en-US" dirty="0"/>
          </a:p>
        </p:txBody>
      </p:sp>
      <p:graphicFrame>
        <p:nvGraphicFramePr>
          <p:cNvPr id="19" name="Content Placeholder 18">
            <a:extLst>
              <a:ext uri="{FF2B5EF4-FFF2-40B4-BE49-F238E27FC236}">
                <a16:creationId xmlns:a16="http://schemas.microsoft.com/office/drawing/2014/main" id="{439EC9DE-20DA-5C75-2F52-24B451C9A11D}"/>
              </a:ext>
            </a:extLst>
          </p:cNvPr>
          <p:cNvGraphicFramePr>
            <a:graphicFrameLocks noGrp="1"/>
          </p:cNvGraphicFramePr>
          <p:nvPr>
            <p:ph sz="quarter" idx="12"/>
          </p:nvPr>
        </p:nvGraphicFramePr>
        <p:xfrm>
          <a:off x="808463" y="1709853"/>
          <a:ext cx="9855303" cy="4481474"/>
        </p:xfrm>
        <a:graphic>
          <a:graphicData uri="http://schemas.openxmlformats.org/drawingml/2006/table">
            <a:tbl>
              <a:tblPr bandRow="1">
                <a:tableStyleId>{5C22544A-7EE6-4342-B048-85BDC9FD1C3A}</a:tableStyleId>
              </a:tblPr>
              <a:tblGrid>
                <a:gridCol w="803949">
                  <a:extLst>
                    <a:ext uri="{9D8B030D-6E8A-4147-A177-3AD203B41FA5}">
                      <a16:colId xmlns:a16="http://schemas.microsoft.com/office/drawing/2014/main" val="2080892351"/>
                    </a:ext>
                  </a:extLst>
                </a:gridCol>
                <a:gridCol w="803949">
                  <a:extLst>
                    <a:ext uri="{9D8B030D-6E8A-4147-A177-3AD203B41FA5}">
                      <a16:colId xmlns:a16="http://schemas.microsoft.com/office/drawing/2014/main" val="3545265233"/>
                    </a:ext>
                  </a:extLst>
                </a:gridCol>
                <a:gridCol w="803949">
                  <a:extLst>
                    <a:ext uri="{9D8B030D-6E8A-4147-A177-3AD203B41FA5}">
                      <a16:colId xmlns:a16="http://schemas.microsoft.com/office/drawing/2014/main" val="436958505"/>
                    </a:ext>
                  </a:extLst>
                </a:gridCol>
                <a:gridCol w="803949">
                  <a:extLst>
                    <a:ext uri="{9D8B030D-6E8A-4147-A177-3AD203B41FA5}">
                      <a16:colId xmlns:a16="http://schemas.microsoft.com/office/drawing/2014/main" val="2623747060"/>
                    </a:ext>
                  </a:extLst>
                </a:gridCol>
                <a:gridCol w="803949">
                  <a:extLst>
                    <a:ext uri="{9D8B030D-6E8A-4147-A177-3AD203B41FA5}">
                      <a16:colId xmlns:a16="http://schemas.microsoft.com/office/drawing/2014/main" val="563410274"/>
                    </a:ext>
                  </a:extLst>
                </a:gridCol>
                <a:gridCol w="803949">
                  <a:extLst>
                    <a:ext uri="{9D8B030D-6E8A-4147-A177-3AD203B41FA5}">
                      <a16:colId xmlns:a16="http://schemas.microsoft.com/office/drawing/2014/main" val="3991692856"/>
                    </a:ext>
                  </a:extLst>
                </a:gridCol>
                <a:gridCol w="803949">
                  <a:extLst>
                    <a:ext uri="{9D8B030D-6E8A-4147-A177-3AD203B41FA5}">
                      <a16:colId xmlns:a16="http://schemas.microsoft.com/office/drawing/2014/main" val="1163682135"/>
                    </a:ext>
                  </a:extLst>
                </a:gridCol>
                <a:gridCol w="803949">
                  <a:extLst>
                    <a:ext uri="{9D8B030D-6E8A-4147-A177-3AD203B41FA5}">
                      <a16:colId xmlns:a16="http://schemas.microsoft.com/office/drawing/2014/main" val="357517576"/>
                    </a:ext>
                  </a:extLst>
                </a:gridCol>
                <a:gridCol w="803949">
                  <a:extLst>
                    <a:ext uri="{9D8B030D-6E8A-4147-A177-3AD203B41FA5}">
                      <a16:colId xmlns:a16="http://schemas.microsoft.com/office/drawing/2014/main" val="3166240674"/>
                    </a:ext>
                  </a:extLst>
                </a:gridCol>
                <a:gridCol w="873254">
                  <a:extLst>
                    <a:ext uri="{9D8B030D-6E8A-4147-A177-3AD203B41FA5}">
                      <a16:colId xmlns:a16="http://schemas.microsoft.com/office/drawing/2014/main" val="308459138"/>
                    </a:ext>
                  </a:extLst>
                </a:gridCol>
                <a:gridCol w="873254">
                  <a:extLst>
                    <a:ext uri="{9D8B030D-6E8A-4147-A177-3AD203B41FA5}">
                      <a16:colId xmlns:a16="http://schemas.microsoft.com/office/drawing/2014/main" val="2140617440"/>
                    </a:ext>
                  </a:extLst>
                </a:gridCol>
                <a:gridCol w="873254">
                  <a:extLst>
                    <a:ext uri="{9D8B030D-6E8A-4147-A177-3AD203B41FA5}">
                      <a16:colId xmlns:a16="http://schemas.microsoft.com/office/drawing/2014/main" val="3796081799"/>
                    </a:ext>
                  </a:extLst>
                </a:gridCol>
              </a:tblGrid>
              <a:tr h="758060">
                <a:tc>
                  <a:txBody>
                    <a:bodyPr/>
                    <a:lstStyle/>
                    <a:p>
                      <a:pPr algn="ctr"/>
                      <a:r>
                        <a:rPr lang="en-US" sz="1600" b="1" u="none" strike="noStrike" dirty="0">
                          <a:solidFill>
                            <a:srgbClr val="000000"/>
                          </a:solidFill>
                          <a:effectLst/>
                          <a:latin typeface="Aptos Narrow"/>
                        </a:rPr>
                        <a:t>Statistic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artist_count</a:t>
                      </a:r>
                      <a:r>
                        <a:rPr lang="en-US" sz="1600" b="1" u="none" strike="noStrike" dirty="0">
                          <a:solidFill>
                            <a:srgbClr val="000000"/>
                          </a:solidFill>
                          <a:effectLst/>
                          <a:latin typeface="Aptos Narrow"/>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released_month</a:t>
                      </a:r>
                      <a:r>
                        <a:rPr lang="en-US" sz="1600" b="1" u="none" strike="noStrike" dirty="0">
                          <a:solidFill>
                            <a:srgbClr val="000000"/>
                          </a:solidFill>
                          <a:effectLst/>
                          <a:latin typeface="Aptos Narrow"/>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released_day</a:t>
                      </a:r>
                      <a:r>
                        <a:rPr lang="en-US" sz="1600" b="1" u="none" strike="noStrike" dirty="0">
                          <a:solidFill>
                            <a:srgbClr val="000000"/>
                          </a:solidFill>
                          <a:effectLst/>
                          <a:latin typeface="Aptos Narrow"/>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dirty="0">
                          <a:solidFill>
                            <a:srgbClr val="000000"/>
                          </a:solidFill>
                          <a:effectLst/>
                          <a:latin typeface="Aptos Narrow"/>
                        </a:rPr>
                        <a:t>bpm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dirty="0">
                          <a:solidFill>
                            <a:srgbClr val="000000"/>
                          </a:solidFill>
                          <a:effectLst/>
                          <a:latin typeface="Aptos Narrow"/>
                        </a:rPr>
                        <a:t>danceability_%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dirty="0">
                          <a:solidFill>
                            <a:srgbClr val="000000"/>
                          </a:solidFill>
                          <a:effectLst/>
                          <a:latin typeface="Aptos Narrow"/>
                        </a:rPr>
                        <a:t>valence_%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dirty="0">
                          <a:solidFill>
                            <a:srgbClr val="000000"/>
                          </a:solidFill>
                          <a:effectLst/>
                          <a:latin typeface="Aptos Narrow"/>
                        </a:rPr>
                        <a:t>energy_%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acousticness</a:t>
                      </a:r>
                      <a:r>
                        <a:rPr lang="en-US" sz="1600" b="1" u="none" strike="noStrike" dirty="0">
                          <a:solidFill>
                            <a:srgbClr val="000000"/>
                          </a:solidFill>
                          <a:effectLst/>
                          <a:latin typeface="Aptos Narrow"/>
                        </a:rPr>
                        <a:t>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instrumentalness</a:t>
                      </a:r>
                      <a:r>
                        <a:rPr lang="en-US" sz="1600" b="1" u="none" strike="noStrike" dirty="0">
                          <a:solidFill>
                            <a:srgbClr val="000000"/>
                          </a:solidFill>
                          <a:effectLst/>
                          <a:latin typeface="Aptos Narrow"/>
                        </a:rPr>
                        <a:t>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dirty="0">
                          <a:solidFill>
                            <a:srgbClr val="000000"/>
                          </a:solidFill>
                          <a:effectLst/>
                          <a:latin typeface="Aptos Narrow"/>
                        </a:rPr>
                        <a:t>liveness_%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1" u="none" strike="noStrike" err="1">
                          <a:solidFill>
                            <a:srgbClr val="000000"/>
                          </a:solidFill>
                          <a:effectLst/>
                          <a:latin typeface="Aptos Narrow"/>
                        </a:rPr>
                        <a:t>speechiness</a:t>
                      </a:r>
                      <a:r>
                        <a:rPr lang="en-US" sz="1600" b="1" u="none" strike="noStrike" dirty="0">
                          <a:solidFill>
                            <a:srgbClr val="000000"/>
                          </a:solidFill>
                          <a:effectLst/>
                          <a:latin typeface="Aptos Narrow"/>
                        </a:rPr>
                        <a:t>_%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819137"/>
                  </a:ext>
                </a:extLst>
              </a:tr>
              <a:tr h="423622">
                <a:tc>
                  <a:txBody>
                    <a:bodyPr/>
                    <a:lstStyle/>
                    <a:p>
                      <a:pPr algn="ctr"/>
                      <a:r>
                        <a:rPr lang="en-US" sz="1600" b="1" u="none" strike="noStrike" dirty="0">
                          <a:solidFill>
                            <a:srgbClr val="000000"/>
                          </a:solidFill>
                          <a:effectLst/>
                          <a:latin typeface="Aptos Narrow"/>
                        </a:rPr>
                        <a:t>count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7301130"/>
                  </a:ext>
                </a:extLst>
              </a:tr>
              <a:tr h="423622">
                <a:tc>
                  <a:txBody>
                    <a:bodyPr/>
                    <a:lstStyle/>
                    <a:p>
                      <a:pPr algn="ctr"/>
                      <a:r>
                        <a:rPr lang="en-US" sz="1600" b="1" u="none" strike="noStrike" dirty="0">
                          <a:solidFill>
                            <a:srgbClr val="000000"/>
                          </a:solidFill>
                          <a:effectLst/>
                          <a:latin typeface="Aptos Narrow"/>
                        </a:rPr>
                        <a:t>mean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1.56 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6.03 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13.93 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122.5 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66.97 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51.43 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64.28 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27.06 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highlight>
                            <a:srgbClr val="FFFF00"/>
                          </a:highlight>
                          <a:latin typeface="Aptos Narrow"/>
                        </a:rPr>
                        <a:t>1.58 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highlight>
                            <a:srgbClr val="FFFF00"/>
                          </a:highlight>
                          <a:latin typeface="Aptos Narrow"/>
                        </a:rPr>
                        <a:t>18.21 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highlight>
                            <a:srgbClr val="FFFF00"/>
                          </a:highlight>
                          <a:latin typeface="Aptos Narrow"/>
                        </a:rPr>
                        <a:t>10.13 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33047273"/>
                  </a:ext>
                </a:extLst>
              </a:tr>
              <a:tr h="423622">
                <a:tc>
                  <a:txBody>
                    <a:bodyPr/>
                    <a:lstStyle/>
                    <a:p>
                      <a:pPr algn="ctr"/>
                      <a:r>
                        <a:rPr lang="en-US" sz="1600" b="1" u="none" strike="noStrike" dirty="0">
                          <a:solidFill>
                            <a:srgbClr val="000000"/>
                          </a:solidFill>
                          <a:effectLst/>
                          <a:latin typeface="Aptos Narrow"/>
                        </a:rPr>
                        <a:t>std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0.89 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3.57 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28.06 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14.63 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23.48 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16.55 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highlight>
                            <a:srgbClr val="FFFF00"/>
                          </a:highlight>
                          <a:latin typeface="Aptos Narrow"/>
                        </a:rPr>
                        <a:t>8.41 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highlight>
                            <a:srgbClr val="FFFF00"/>
                          </a:highlight>
                          <a:latin typeface="Aptos Narrow"/>
                        </a:rPr>
                        <a:t>13.71 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highlight>
                            <a:srgbClr val="FFFF00"/>
                          </a:highlight>
                          <a:latin typeface="Aptos Narrow"/>
                        </a:rPr>
                        <a:t>9.91 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9886745"/>
                  </a:ext>
                </a:extLst>
              </a:tr>
              <a:tr h="423622">
                <a:tc>
                  <a:txBody>
                    <a:bodyPr/>
                    <a:lstStyle/>
                    <a:p>
                      <a:pPr algn="ctr"/>
                      <a:r>
                        <a:rPr lang="en-US" sz="1600" b="1" u="none" strike="noStrike" dirty="0">
                          <a:solidFill>
                            <a:srgbClr val="000000"/>
                          </a:solidFill>
                          <a:effectLst/>
                          <a:latin typeface="Aptos Narrow"/>
                        </a:rPr>
                        <a:t>min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23 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22486003"/>
                  </a:ext>
                </a:extLst>
              </a:tr>
              <a:tr h="423622">
                <a:tc>
                  <a:txBody>
                    <a:bodyPr/>
                    <a:lstStyle/>
                    <a:p>
                      <a:pPr algn="ctr"/>
                      <a:r>
                        <a:rPr lang="en-US" sz="1600" b="1" u="none" strike="noStrike" dirty="0">
                          <a:solidFill>
                            <a:srgbClr val="000000"/>
                          </a:solidFill>
                          <a:effectLst/>
                          <a:latin typeface="Aptos Narrow"/>
                        </a:rPr>
                        <a:t>25%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57 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32 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53 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95134802"/>
                  </a:ext>
                </a:extLst>
              </a:tr>
              <a:tr h="758060">
                <a:tc>
                  <a:txBody>
                    <a:bodyPr/>
                    <a:lstStyle/>
                    <a:p>
                      <a:pPr algn="ctr"/>
                      <a:r>
                        <a:rPr lang="en-US" sz="1600" b="1" u="none" strike="noStrike" dirty="0">
                          <a:solidFill>
                            <a:srgbClr val="000000"/>
                          </a:solidFill>
                          <a:effectLst/>
                          <a:latin typeface="Aptos Narrow"/>
                        </a:rPr>
                        <a:t>50% (Median)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121 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51 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59032611"/>
                  </a:ext>
                </a:extLst>
              </a:tr>
              <a:tr h="423622">
                <a:tc>
                  <a:txBody>
                    <a:bodyPr/>
                    <a:lstStyle/>
                    <a:p>
                      <a:pPr algn="ctr"/>
                      <a:r>
                        <a:rPr lang="en-US" sz="1600" b="1" u="none" strike="noStrike" dirty="0">
                          <a:solidFill>
                            <a:srgbClr val="000000"/>
                          </a:solidFill>
                          <a:effectLst/>
                          <a:latin typeface="Aptos Narrow"/>
                        </a:rPr>
                        <a:t>75%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140 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78 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70 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77 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43 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24 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0" u="none" strike="noStrike" dirty="0">
                          <a:solidFill>
                            <a:srgbClr val="000000"/>
                          </a:solidFill>
                          <a:effectLst/>
                          <a:latin typeface="Aptos Narrow"/>
                        </a:rPr>
                        <a:t>11 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58894387"/>
                  </a:ext>
                </a:extLst>
              </a:tr>
              <a:tr h="423622">
                <a:tc>
                  <a:txBody>
                    <a:bodyPr/>
                    <a:lstStyle/>
                    <a:p>
                      <a:pPr algn="ctr"/>
                      <a:r>
                        <a:rPr lang="en-US" sz="1600" b="1" u="none" strike="noStrike" dirty="0">
                          <a:solidFill>
                            <a:srgbClr val="000000"/>
                          </a:solidFill>
                          <a:effectLst/>
                          <a:latin typeface="Aptos Narrow"/>
                        </a:rPr>
                        <a:t>max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12 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31 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206 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1600" b="0" u="none" strike="noStrike" dirty="0">
                          <a:solidFill>
                            <a:srgbClr val="000000"/>
                          </a:solidFill>
                          <a:effectLst/>
                          <a:latin typeface="Aptos Narrow"/>
                        </a:rPr>
                        <a:t>64 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9953467"/>
                  </a:ext>
                </a:extLst>
              </a:tr>
            </a:tbl>
          </a:graphicData>
        </a:graphic>
      </p:graphicFrame>
    </p:spTree>
    <p:extLst>
      <p:ext uri="{BB962C8B-B14F-4D97-AF65-F5344CB8AC3E}">
        <p14:creationId xmlns:p14="http://schemas.microsoft.com/office/powerpoint/2010/main" val="130953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2F2AC41-BF42-25C1-73D0-B53A0EB6A18B}"/>
              </a:ext>
            </a:extLst>
          </p:cNvPr>
          <p:cNvSpPr>
            <a:spLocks noGrp="1"/>
          </p:cNvSpPr>
          <p:nvPr>
            <p:ph type="body" sz="quarter" idx="12"/>
          </p:nvPr>
        </p:nvSpPr>
        <p:spPr/>
        <p:txBody>
          <a:bodyPr/>
          <a:lstStyle/>
          <a:p>
            <a:r>
              <a:rPr lang="en-US" dirty="0"/>
              <a:t>Keys and Modes</a:t>
            </a:r>
          </a:p>
          <a:p>
            <a:r>
              <a:rPr lang="en-US" dirty="0"/>
              <a:t>(No key of C!)</a:t>
            </a:r>
          </a:p>
        </p:txBody>
      </p:sp>
      <p:graphicFrame>
        <p:nvGraphicFramePr>
          <p:cNvPr id="13" name="Table 12">
            <a:extLst>
              <a:ext uri="{FF2B5EF4-FFF2-40B4-BE49-F238E27FC236}">
                <a16:creationId xmlns:a16="http://schemas.microsoft.com/office/drawing/2014/main" id="{F6818B66-6D61-771C-51E5-C1694380E3FC}"/>
              </a:ext>
            </a:extLst>
          </p:cNvPr>
          <p:cNvGraphicFramePr>
            <a:graphicFrameLocks noGrp="1"/>
          </p:cNvGraphicFramePr>
          <p:nvPr>
            <p:extLst>
              <p:ext uri="{D42A27DB-BD31-4B8C-83A1-F6EECF244321}">
                <p14:modId xmlns:p14="http://schemas.microsoft.com/office/powerpoint/2010/main" val="4289567299"/>
              </p:ext>
            </p:extLst>
          </p:nvPr>
        </p:nvGraphicFramePr>
        <p:xfrm>
          <a:off x="2239536" y="994317"/>
          <a:ext cx="7650504" cy="3454765"/>
        </p:xfrm>
        <a:graphic>
          <a:graphicData uri="http://schemas.openxmlformats.org/drawingml/2006/table">
            <a:tbl>
              <a:tblPr bandRow="1">
                <a:tableStyleId>{5C22544A-7EE6-4342-B048-85BDC9FD1C3A}</a:tableStyleId>
              </a:tblPr>
              <a:tblGrid>
                <a:gridCol w="637542">
                  <a:extLst>
                    <a:ext uri="{9D8B030D-6E8A-4147-A177-3AD203B41FA5}">
                      <a16:colId xmlns:a16="http://schemas.microsoft.com/office/drawing/2014/main" val="2813273984"/>
                    </a:ext>
                  </a:extLst>
                </a:gridCol>
                <a:gridCol w="637542">
                  <a:extLst>
                    <a:ext uri="{9D8B030D-6E8A-4147-A177-3AD203B41FA5}">
                      <a16:colId xmlns:a16="http://schemas.microsoft.com/office/drawing/2014/main" val="2511416774"/>
                    </a:ext>
                  </a:extLst>
                </a:gridCol>
                <a:gridCol w="637542">
                  <a:extLst>
                    <a:ext uri="{9D8B030D-6E8A-4147-A177-3AD203B41FA5}">
                      <a16:colId xmlns:a16="http://schemas.microsoft.com/office/drawing/2014/main" val="315235504"/>
                    </a:ext>
                  </a:extLst>
                </a:gridCol>
                <a:gridCol w="637542">
                  <a:extLst>
                    <a:ext uri="{9D8B030D-6E8A-4147-A177-3AD203B41FA5}">
                      <a16:colId xmlns:a16="http://schemas.microsoft.com/office/drawing/2014/main" val="2356104062"/>
                    </a:ext>
                  </a:extLst>
                </a:gridCol>
                <a:gridCol w="637542">
                  <a:extLst>
                    <a:ext uri="{9D8B030D-6E8A-4147-A177-3AD203B41FA5}">
                      <a16:colId xmlns:a16="http://schemas.microsoft.com/office/drawing/2014/main" val="205982432"/>
                    </a:ext>
                  </a:extLst>
                </a:gridCol>
                <a:gridCol w="637542">
                  <a:extLst>
                    <a:ext uri="{9D8B030D-6E8A-4147-A177-3AD203B41FA5}">
                      <a16:colId xmlns:a16="http://schemas.microsoft.com/office/drawing/2014/main" val="1804254493"/>
                    </a:ext>
                  </a:extLst>
                </a:gridCol>
                <a:gridCol w="637542">
                  <a:extLst>
                    <a:ext uri="{9D8B030D-6E8A-4147-A177-3AD203B41FA5}">
                      <a16:colId xmlns:a16="http://schemas.microsoft.com/office/drawing/2014/main" val="1602577725"/>
                    </a:ext>
                  </a:extLst>
                </a:gridCol>
                <a:gridCol w="637542">
                  <a:extLst>
                    <a:ext uri="{9D8B030D-6E8A-4147-A177-3AD203B41FA5}">
                      <a16:colId xmlns:a16="http://schemas.microsoft.com/office/drawing/2014/main" val="2983140418"/>
                    </a:ext>
                  </a:extLst>
                </a:gridCol>
                <a:gridCol w="637542">
                  <a:extLst>
                    <a:ext uri="{9D8B030D-6E8A-4147-A177-3AD203B41FA5}">
                      <a16:colId xmlns:a16="http://schemas.microsoft.com/office/drawing/2014/main" val="3370283401"/>
                    </a:ext>
                  </a:extLst>
                </a:gridCol>
                <a:gridCol w="637542">
                  <a:extLst>
                    <a:ext uri="{9D8B030D-6E8A-4147-A177-3AD203B41FA5}">
                      <a16:colId xmlns:a16="http://schemas.microsoft.com/office/drawing/2014/main" val="3409821182"/>
                    </a:ext>
                  </a:extLst>
                </a:gridCol>
                <a:gridCol w="637542">
                  <a:extLst>
                    <a:ext uri="{9D8B030D-6E8A-4147-A177-3AD203B41FA5}">
                      <a16:colId xmlns:a16="http://schemas.microsoft.com/office/drawing/2014/main" val="2924292418"/>
                    </a:ext>
                  </a:extLst>
                </a:gridCol>
                <a:gridCol w="637542">
                  <a:extLst>
                    <a:ext uri="{9D8B030D-6E8A-4147-A177-3AD203B41FA5}">
                      <a16:colId xmlns:a16="http://schemas.microsoft.com/office/drawing/2014/main" val="1529959801"/>
                    </a:ext>
                  </a:extLst>
                </a:gridCol>
              </a:tblGrid>
              <a:tr h="350935">
                <a:tc>
                  <a:txBody>
                    <a:bodyPr/>
                    <a:lstStyle/>
                    <a:p>
                      <a:pPr algn="ctr"/>
                      <a:r>
                        <a:rPr lang="en-US" sz="1600" b="1" u="none" strike="noStrike" dirty="0">
                          <a:effectLst/>
                          <a:latin typeface="Aptos"/>
                        </a:rPr>
                        <a:t>key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A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A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A#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A#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B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B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C#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C#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D 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D#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8051457"/>
                  </a:ext>
                </a:extLst>
              </a:tr>
              <a:tr h="600490">
                <a:tc>
                  <a:txBody>
                    <a:bodyPr/>
                    <a:lstStyle/>
                    <a:p>
                      <a:pPr algn="ctr"/>
                      <a:endParaRPr lang="en-US" sz="1600" b="1" u="none" strike="noStrike" dirty="0">
                        <a:effectLst/>
                        <a:latin typeface="Aptos"/>
                      </a:endParaRPr>
                    </a:p>
                    <a:p>
                      <a:pPr algn="ctr"/>
                      <a:r>
                        <a:rPr lang="en-US" sz="1600" b="1" u="none" strike="noStrike" dirty="0">
                          <a:effectLst/>
                          <a:latin typeface="Aptos"/>
                        </a:rPr>
                        <a:t>mode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52487"/>
                  </a:ext>
                </a:extLst>
              </a:tr>
              <a:tr h="600490">
                <a:tc>
                  <a:txBody>
                    <a:bodyPr/>
                    <a:lstStyle/>
                    <a:p>
                      <a:pPr algn="ctr"/>
                      <a:endParaRPr lang="en-US" sz="1600" b="1" u="none" strike="noStrike" dirty="0">
                        <a:effectLst/>
                        <a:latin typeface="Aptos"/>
                      </a:endParaRPr>
                    </a:p>
                    <a:p>
                      <a:pPr algn="ctr"/>
                      <a:r>
                        <a:rPr lang="en-US" sz="1600" b="1" u="none" strike="noStrike" dirty="0">
                          <a:effectLst/>
                          <a:latin typeface="Aptos"/>
                        </a:rPr>
                        <a:t>count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42 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33 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27 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30 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35 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46 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73 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47 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66 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15 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12 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55728"/>
                  </a:ext>
                </a:extLst>
              </a:tr>
              <a:tr h="350935">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endParaRPr lang="en-US" sz="1600" b="0" u="none" strike="noStrike" dirty="0">
                        <a:solidFill>
                          <a:srgbClr val="000000"/>
                        </a:solidFill>
                        <a:effectLst/>
                        <a:latin typeface="Aptos Narrow"/>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2093301"/>
                  </a:ext>
                </a:extLst>
              </a:tr>
              <a:tr h="350935">
                <a:tc>
                  <a:txBody>
                    <a:bodyPr/>
                    <a:lstStyle/>
                    <a:p>
                      <a:pPr algn="ctr"/>
                      <a:r>
                        <a:rPr lang="en-US" sz="1600" b="1" u="none" strike="noStrike" dirty="0">
                          <a:effectLst/>
                          <a:latin typeface="Aptos"/>
                        </a:rPr>
                        <a:t>key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F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F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F#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F#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600" b="1" u="none" strike="noStrike" dirty="0">
                          <a:effectLst/>
                          <a:latin typeface="Aptos"/>
                        </a:rPr>
                        <a:t>G#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90231026"/>
                  </a:ext>
                </a:extLst>
              </a:tr>
              <a:tr h="600490">
                <a:tc>
                  <a:txBody>
                    <a:bodyPr/>
                    <a:lstStyle/>
                    <a:p>
                      <a:pPr algn="ctr"/>
                      <a:r>
                        <a:rPr lang="en-US" sz="1600" b="1" u="none" strike="noStrike" dirty="0">
                          <a:effectLst/>
                          <a:latin typeface="Aptos"/>
                        </a:rPr>
                        <a:t>mode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Major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Minor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82332262"/>
                  </a:ext>
                </a:extLst>
              </a:tr>
              <a:tr h="600490">
                <a:tc>
                  <a:txBody>
                    <a:bodyPr/>
                    <a:lstStyle/>
                    <a:p>
                      <a:pPr algn="ctr"/>
                      <a:r>
                        <a:rPr lang="en-US" sz="1600" b="1" u="none" strike="noStrike" dirty="0">
                          <a:effectLst/>
                          <a:latin typeface="Aptos"/>
                        </a:rPr>
                        <a:t>count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21 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17 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45 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44 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45 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30 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43 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66 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30 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600" b="0" u="none" strike="noStrike" dirty="0">
                        <a:effectLst/>
                        <a:latin typeface="Aptos"/>
                      </a:endParaRPr>
                    </a:p>
                    <a:p>
                      <a:pPr algn="ctr"/>
                      <a:r>
                        <a:rPr lang="en-US" sz="1600" b="0" u="none" strike="noStrike" dirty="0">
                          <a:effectLst/>
                          <a:latin typeface="Aptos"/>
                        </a:rPr>
                        <a:t>63 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endParaRPr lang="en-US" sz="1200" b="0" u="none" strike="noStrike" dirty="0">
                        <a:effectLst/>
                        <a:latin typeface="Aptos"/>
                      </a:endParaRPr>
                    </a:p>
                    <a:p>
                      <a:pPr algn="ctr"/>
                      <a:r>
                        <a:rPr lang="en-US" sz="1200" b="0" u="none" strike="noStrike" dirty="0">
                          <a:effectLst/>
                          <a:latin typeface="Aptos"/>
                        </a:rPr>
                        <a:t>28 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2273562"/>
                  </a:ext>
                </a:extLst>
              </a:tr>
            </a:tbl>
          </a:graphicData>
        </a:graphic>
      </p:graphicFrame>
    </p:spTree>
    <p:extLst>
      <p:ext uri="{BB962C8B-B14F-4D97-AF65-F5344CB8AC3E}">
        <p14:creationId xmlns:p14="http://schemas.microsoft.com/office/powerpoint/2010/main" val="61283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p:txBody>
          <a:bodyPr/>
          <a:lstStyle/>
          <a:p>
            <a:r>
              <a:rPr lang="en-US" dirty="0"/>
              <a:t>Two Way </a:t>
            </a:r>
            <a:r>
              <a:rPr lang="en-US" dirty="0" err="1"/>
              <a:t>anova</a:t>
            </a:r>
            <a:r>
              <a:rPr lang="en-US" dirty="0"/>
              <a:t> Test</a:t>
            </a:r>
          </a:p>
        </p:txBody>
      </p:sp>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8</a:t>
            </a:fld>
            <a:endParaRPr lang="en-US" dirty="0"/>
          </a:p>
        </p:txBody>
      </p:sp>
      <p:sp>
        <p:nvSpPr>
          <p:cNvPr id="12" name="Text Placeholder 7">
            <a:extLst>
              <a:ext uri="{FF2B5EF4-FFF2-40B4-BE49-F238E27FC236}">
                <a16:creationId xmlns:a16="http://schemas.microsoft.com/office/drawing/2014/main" id="{9E2C3E02-14C4-2107-AEBF-F321EF14D0F5}"/>
              </a:ext>
            </a:extLst>
          </p:cNvPr>
          <p:cNvSpPr txBox="1">
            <a:spLocks/>
          </p:cNvSpPr>
          <p:nvPr/>
        </p:nvSpPr>
        <p:spPr>
          <a:xfrm>
            <a:off x="1476203" y="3776509"/>
            <a:ext cx="9136564" cy="213917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dirty="0">
                <a:solidFill>
                  <a:schemeClr val="bg1"/>
                </a:solidFill>
                <a:latin typeface="Segoe UI"/>
                <a:ea typeface="+mn-lt"/>
                <a:cs typeface="Segoe UI"/>
              </a:rPr>
              <a:t>Null hypothesis: there is no difference in interaction effect between key and mode on streams. </a:t>
            </a:r>
            <a:endParaRPr lang="en-US" sz="1600" dirty="0">
              <a:solidFill>
                <a:schemeClr val="bg1"/>
              </a:solidFill>
            </a:endParaRPr>
          </a:p>
          <a:p>
            <a:r>
              <a:rPr lang="en-US" sz="1600" b="0" dirty="0">
                <a:solidFill>
                  <a:schemeClr val="bg1"/>
                </a:solidFill>
                <a:latin typeface="Segoe UI"/>
                <a:ea typeface="+mn-lt"/>
                <a:cs typeface="Segoe UI"/>
              </a:rPr>
              <a:t>Alternative hypothesis: there is significant interaction effect between key and mode on streams.</a:t>
            </a:r>
            <a:endParaRPr lang="en-US" sz="1600" dirty="0">
              <a:solidFill>
                <a:schemeClr val="bg1"/>
              </a:solidFill>
            </a:endParaRPr>
          </a:p>
          <a:p>
            <a:r>
              <a:rPr lang="en-US" sz="1600" b="0" dirty="0">
                <a:solidFill>
                  <a:schemeClr val="bg1"/>
                </a:solidFill>
                <a:latin typeface="Segoe UI"/>
                <a:cs typeface="Segoe UI"/>
              </a:rPr>
              <a:t>Surprising results. The key has a high p-value: 0.8. The key has no significant effect on streams. </a:t>
            </a:r>
            <a:endParaRPr lang="en-US" sz="1600" dirty="0">
              <a:solidFill>
                <a:schemeClr val="bg1"/>
              </a:solidFill>
              <a:latin typeface="Avenir Next LT Pro"/>
              <a:cs typeface="Segoe UI"/>
            </a:endParaRPr>
          </a:p>
          <a:p>
            <a:r>
              <a:rPr lang="en-US" sz="1600" b="0" dirty="0">
                <a:solidFill>
                  <a:schemeClr val="bg1"/>
                </a:solidFill>
                <a:latin typeface="Segoe UI"/>
                <a:cs typeface="Segoe UI"/>
              </a:rPr>
              <a:t>The mode has a p-value of 0.10: a slight influence on streams, but not at significance levels. </a:t>
            </a:r>
            <a:endParaRPr lang="en-US" sz="1600" dirty="0">
              <a:solidFill>
                <a:schemeClr val="bg1"/>
              </a:solidFill>
              <a:latin typeface="Avenir Next LT Pro"/>
              <a:cs typeface="Segoe UI"/>
            </a:endParaRPr>
          </a:p>
          <a:p>
            <a:r>
              <a:rPr lang="en-US" sz="1600" b="0" dirty="0">
                <a:solidFill>
                  <a:schemeClr val="bg1"/>
                </a:solidFill>
                <a:latin typeface="Segoe UI"/>
                <a:cs typeface="Segoe UI"/>
              </a:rPr>
              <a:t>The interaction of key and mode has a p-value of 0.28, which indicate that the combination of key and mode has no significant influence on streams.</a:t>
            </a:r>
            <a:endParaRPr lang="en-US" sz="1600" dirty="0">
              <a:solidFill>
                <a:schemeClr val="bg1"/>
              </a:solidFill>
            </a:endParaRPr>
          </a:p>
          <a:p>
            <a:endParaRPr lang="en-US" sz="4000" dirty="0">
              <a:solidFill>
                <a:schemeClr val="bg1"/>
              </a:solidFill>
              <a:latin typeface="Avenir Next LT Pro"/>
              <a:cs typeface="Segoe UI"/>
            </a:endParaRPr>
          </a:p>
        </p:txBody>
      </p:sp>
      <p:pic>
        <p:nvPicPr>
          <p:cNvPr id="3078" name="Picture 6">
            <a:extLst>
              <a:ext uri="{FF2B5EF4-FFF2-40B4-BE49-F238E27FC236}">
                <a16:creationId xmlns:a16="http://schemas.microsoft.com/office/drawing/2014/main" id="{F84BF919-3DEE-59B3-C290-62EDC4ED2EED}"/>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40247" y="1828577"/>
            <a:ext cx="6058746" cy="1600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0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a:xfrm>
            <a:off x="1066800" y="-196665"/>
            <a:ext cx="10058400" cy="1463040"/>
          </a:xfrm>
        </p:spPr>
        <p:txBody>
          <a:bodyPr/>
          <a:lstStyle/>
          <a:p>
            <a:r>
              <a:rPr lang="en-US" sz="3600" dirty="0"/>
              <a:t>OLS (all musical attributes)</a:t>
            </a:r>
            <a:endParaRPr lang="en-US" sz="3600" dirty="0">
              <a:ln w="12700">
                <a:solidFill>
                  <a:srgbClr val="01E100">
                    <a:lumMod val="60000"/>
                    <a:lumOff val="40000"/>
                  </a:srgbClr>
                </a:solidFill>
              </a:ln>
              <a:effectLst>
                <a:glow rad="88900">
                  <a:srgbClr val="01E100">
                    <a:alpha val="50000"/>
                  </a:srgbClr>
                </a:glow>
              </a:effectLst>
            </a:endParaRPr>
          </a:p>
        </p:txBody>
      </p:sp>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Joshua Au-Yeung &amp; Haichen Zhang</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9</a:t>
            </a:fld>
            <a:endParaRPr lang="en-US" dirty="0"/>
          </a:p>
        </p:txBody>
      </p:sp>
      <p:pic>
        <p:nvPicPr>
          <p:cNvPr id="4098" name="Picture 2">
            <a:extLst>
              <a:ext uri="{FF2B5EF4-FFF2-40B4-BE49-F238E27FC236}">
                <a16:creationId xmlns:a16="http://schemas.microsoft.com/office/drawing/2014/main" id="{E1E6578F-413F-343D-1A5E-777FDF9132CE}"/>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595563" y="870241"/>
            <a:ext cx="4103397" cy="22160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9A0E23-4C49-E1AA-8DE1-D0CA21BFCC05}"/>
              </a:ext>
            </a:extLst>
          </p:cNvPr>
          <p:cNvSpPr txBox="1"/>
          <p:nvPr/>
        </p:nvSpPr>
        <p:spPr>
          <a:xfrm>
            <a:off x="6435225" y="3239959"/>
            <a:ext cx="5070975" cy="2862322"/>
          </a:xfrm>
          <a:prstGeom prst="rect">
            <a:avLst/>
          </a:prstGeom>
          <a:noFill/>
        </p:spPr>
        <p:txBody>
          <a:bodyPr wrap="square">
            <a:spAutoFit/>
          </a:bodyPr>
          <a:lstStyle/>
          <a:p>
            <a:r>
              <a:rPr lang="en-US" sz="1800" b="0" u="sng" dirty="0">
                <a:solidFill>
                  <a:schemeClr val="bg1"/>
                </a:solidFill>
                <a:latin typeface="Segoe UI"/>
                <a:ea typeface="+mn-lt"/>
                <a:cs typeface="Segoe UI"/>
              </a:rPr>
              <a:t>Null hypothesis: </a:t>
            </a:r>
          </a:p>
          <a:p>
            <a:r>
              <a:rPr lang="en-CA" sz="1800" b="0" dirty="0">
                <a:solidFill>
                  <a:schemeClr val="bg1"/>
                </a:solidFill>
                <a:latin typeface="Segoe UI"/>
                <a:ea typeface="+mn-lt"/>
                <a:cs typeface="Segoe UI"/>
              </a:rPr>
              <a:t>None of the musical attributes (danceability, </a:t>
            </a:r>
            <a:r>
              <a:rPr lang="en-CA" sz="1800" b="0" dirty="0" err="1">
                <a:solidFill>
                  <a:schemeClr val="bg1"/>
                </a:solidFill>
                <a:latin typeface="Segoe UI"/>
                <a:ea typeface="+mn-lt"/>
                <a:cs typeface="Segoe UI"/>
              </a:rPr>
              <a:t>speechiness</a:t>
            </a:r>
            <a:r>
              <a:rPr lang="en-CA" sz="1800" b="0" dirty="0">
                <a:solidFill>
                  <a:schemeClr val="bg1"/>
                </a:solidFill>
                <a:latin typeface="Segoe UI"/>
                <a:ea typeface="+mn-lt"/>
                <a:cs typeface="Segoe UI"/>
              </a:rPr>
              <a:t>, liveness, etc.), the song key, or the mode have a significant effect on the log-transformed number of streams.</a:t>
            </a:r>
            <a:endParaRPr lang="en-US" dirty="0">
              <a:solidFill>
                <a:schemeClr val="bg1"/>
              </a:solidFill>
              <a:latin typeface="Segoe UI"/>
              <a:ea typeface="+mn-lt"/>
              <a:cs typeface="Segoe UI"/>
            </a:endParaRPr>
          </a:p>
          <a:p>
            <a:endParaRPr lang="en-CA" sz="1800" u="sng" dirty="0">
              <a:solidFill>
                <a:schemeClr val="bg1"/>
              </a:solidFill>
              <a:latin typeface="Segoe UI"/>
              <a:ea typeface="+mn-lt"/>
              <a:cs typeface="Segoe UI"/>
            </a:endParaRPr>
          </a:p>
          <a:p>
            <a:r>
              <a:rPr lang="en-CA" sz="1800" u="sng" dirty="0">
                <a:solidFill>
                  <a:schemeClr val="bg1"/>
                </a:solidFill>
                <a:latin typeface="Segoe UI"/>
                <a:ea typeface="+mn-lt"/>
                <a:cs typeface="Segoe UI"/>
              </a:rPr>
              <a:t>Alternative hypothesis: </a:t>
            </a:r>
          </a:p>
          <a:p>
            <a:r>
              <a:rPr lang="en-CA" sz="1800" dirty="0">
                <a:solidFill>
                  <a:schemeClr val="bg1"/>
                </a:solidFill>
                <a:latin typeface="Segoe UI"/>
                <a:ea typeface="+mn-lt"/>
                <a:cs typeface="Segoe UI"/>
              </a:rPr>
              <a:t>At least one musical attribute, key, or mode has a significant effect on the log-transformed number of streams. </a:t>
            </a:r>
            <a:endParaRPr lang="en-US" sz="1800" dirty="0">
              <a:solidFill>
                <a:schemeClr val="bg1"/>
              </a:solidFill>
              <a:latin typeface="Segoe UI"/>
              <a:ea typeface="+mn-lt"/>
              <a:cs typeface="Segoe UI"/>
            </a:endParaRPr>
          </a:p>
        </p:txBody>
      </p:sp>
      <p:pic>
        <p:nvPicPr>
          <p:cNvPr id="4100" name="Picture 4">
            <a:extLst>
              <a:ext uri="{FF2B5EF4-FFF2-40B4-BE49-F238E27FC236}">
                <a16:creationId xmlns:a16="http://schemas.microsoft.com/office/drawing/2014/main" id="{11CB9997-EB4E-A159-CC84-E628422EA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80" y="870241"/>
            <a:ext cx="6078828" cy="580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028292"/>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B1032B-3266-49E0-955D-06CFE9E2198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67184A1-71A5-4945-B1A1-43FE0CE17A89}">
  <ds:schemaRefs>
    <ds:schemaRef ds:uri="http://schemas.microsoft.com/sharepoint/v3/contenttype/forms"/>
  </ds:schemaRefs>
</ds:datastoreItem>
</file>

<file path=customXml/itemProps3.xml><?xml version="1.0" encoding="utf-8"?>
<ds:datastoreItem xmlns:ds="http://schemas.openxmlformats.org/officeDocument/2006/customXml" ds:itemID="{D0B8E2D0-6FB9-4EF9-8111-3420756DAF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{4DB2C6C5-40E0-B843-B323-8C403F383D79}tf10001073</Template>
  <TotalTime>22</TotalTime>
  <Words>2651</Words>
  <Application>Microsoft Office PowerPoint</Application>
  <PresentationFormat>Widescreen</PresentationFormat>
  <Paragraphs>469</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Spotify</vt:lpstr>
      <vt:lpstr>Objectives</vt:lpstr>
      <vt:lpstr>Overview</vt:lpstr>
      <vt:lpstr>PowerPoint Presentation</vt:lpstr>
      <vt:lpstr>PowerPoint Presentation</vt:lpstr>
      <vt:lpstr>Dataset Statistics</vt:lpstr>
      <vt:lpstr>PowerPoint Presentation</vt:lpstr>
      <vt:lpstr>Two Way anova Test</vt:lpstr>
      <vt:lpstr>OLS (all musical attributes)</vt:lpstr>
      <vt:lpstr>Test Interpretation</vt:lpstr>
      <vt:lpstr>OLS Regression Interpretation</vt:lpstr>
      <vt:lpstr>Optimal musical attributes for song</vt:lpstr>
      <vt:lpstr>Random Forest Regressor</vt:lpstr>
      <vt:lpstr>Model Improvements</vt:lpstr>
      <vt:lpstr>Random Forest Regressor Results</vt:lpstr>
      <vt:lpstr>feature importance</vt:lpstr>
      <vt:lpstr>Model's optimal feature combination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Haichen Zhang</cp:lastModifiedBy>
  <cp:revision>476</cp:revision>
  <dcterms:created xsi:type="dcterms:W3CDTF">2024-11-19T15:29:57Z</dcterms:created>
  <dcterms:modified xsi:type="dcterms:W3CDTF">2024-12-09T16:35:53Z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